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8" r:id="rId3"/>
  </p:sldMasterIdLst>
  <p:notesMasterIdLst>
    <p:notesMasterId r:id="rId32"/>
  </p:notesMasterIdLst>
  <p:handoutMasterIdLst>
    <p:handoutMasterId r:id="rId33"/>
  </p:handoutMasterIdLst>
  <p:sldIdLst>
    <p:sldId id="258" r:id="rId4"/>
    <p:sldId id="300" r:id="rId5"/>
    <p:sldId id="298" r:id="rId6"/>
    <p:sldId id="307" r:id="rId7"/>
    <p:sldId id="301" r:id="rId8"/>
    <p:sldId id="299" r:id="rId9"/>
    <p:sldId id="303" r:id="rId10"/>
    <p:sldId id="308" r:id="rId11"/>
    <p:sldId id="305" r:id="rId12"/>
    <p:sldId id="306" r:id="rId13"/>
    <p:sldId id="302" r:id="rId14"/>
    <p:sldId id="312" r:id="rId15"/>
    <p:sldId id="309" r:id="rId16"/>
    <p:sldId id="310" r:id="rId17"/>
    <p:sldId id="326" r:id="rId18"/>
    <p:sldId id="314" r:id="rId19"/>
    <p:sldId id="319" r:id="rId20"/>
    <p:sldId id="316" r:id="rId21"/>
    <p:sldId id="318" r:id="rId22"/>
    <p:sldId id="317" r:id="rId23"/>
    <p:sldId id="321" r:id="rId24"/>
    <p:sldId id="323" r:id="rId25"/>
    <p:sldId id="322" r:id="rId26"/>
    <p:sldId id="324" r:id="rId27"/>
    <p:sldId id="327" r:id="rId28"/>
    <p:sldId id="291" r:id="rId29"/>
    <p:sldId id="330" r:id="rId30"/>
    <p:sldId id="263"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8EF6"/>
    <a:srgbClr val="69EB53"/>
    <a:srgbClr val="FF6600"/>
    <a:srgbClr val="D0F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5714" autoAdjust="0"/>
  </p:normalViewPr>
  <p:slideViewPr>
    <p:cSldViewPr>
      <p:cViewPr>
        <p:scale>
          <a:sx n="64" d="100"/>
          <a:sy n="64" d="100"/>
        </p:scale>
        <p:origin x="-2910" y="-7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9101AA-8463-4266-8668-ECC3944BA268}"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GB"/>
        </a:p>
      </dgm:t>
    </dgm:pt>
    <dgm:pt modelId="{12F7073C-162D-4970-8771-A44F4EC5F08E}">
      <dgm:prSet phldrT="[Text]"/>
      <dgm:spPr>
        <a:solidFill>
          <a:srgbClr val="FFFF00"/>
        </a:solidFill>
      </dgm:spPr>
      <dgm:t>
        <a:bodyPr/>
        <a:lstStyle/>
        <a:p>
          <a:r>
            <a:rPr lang="en-GB" dirty="0" smtClean="0">
              <a:solidFill>
                <a:schemeClr val="accent5">
                  <a:lumMod val="10000"/>
                </a:schemeClr>
              </a:solidFill>
            </a:rPr>
            <a:t>Biological health</a:t>
          </a:r>
          <a:endParaRPr lang="en-GB" dirty="0">
            <a:solidFill>
              <a:schemeClr val="accent5">
                <a:lumMod val="10000"/>
              </a:schemeClr>
            </a:solidFill>
          </a:endParaRPr>
        </a:p>
      </dgm:t>
    </dgm:pt>
    <dgm:pt modelId="{FD1C6DDC-0B47-4B7A-89E9-0523B4343656}" type="parTrans" cxnId="{584DBB45-F8F6-46D8-931C-BF1E2F0ED652}">
      <dgm:prSet/>
      <dgm:spPr/>
      <dgm:t>
        <a:bodyPr/>
        <a:lstStyle/>
        <a:p>
          <a:endParaRPr lang="en-GB"/>
        </a:p>
      </dgm:t>
    </dgm:pt>
    <dgm:pt modelId="{2D05A30B-7F5C-45E1-B4DD-A42039FAF18C}" type="sibTrans" cxnId="{584DBB45-F8F6-46D8-931C-BF1E2F0ED652}">
      <dgm:prSet/>
      <dgm:spPr/>
      <dgm:t>
        <a:bodyPr/>
        <a:lstStyle/>
        <a:p>
          <a:endParaRPr lang="en-GB"/>
        </a:p>
      </dgm:t>
    </dgm:pt>
    <dgm:pt modelId="{9D56B17B-147E-40C9-9DA8-1530EDB0E83A}">
      <dgm:prSet phldrT="[Text]"/>
      <dgm:spPr>
        <a:solidFill>
          <a:srgbClr val="FFFF00"/>
        </a:solidFill>
      </dgm:spPr>
      <dgm:t>
        <a:bodyPr/>
        <a:lstStyle/>
        <a:p>
          <a:r>
            <a:rPr lang="en-GB" dirty="0" smtClean="0">
              <a:solidFill>
                <a:schemeClr val="accent5">
                  <a:lumMod val="10000"/>
                </a:schemeClr>
              </a:solidFill>
            </a:rPr>
            <a:t>Living well</a:t>
          </a:r>
          <a:endParaRPr lang="en-GB" dirty="0">
            <a:solidFill>
              <a:schemeClr val="accent5">
                <a:lumMod val="10000"/>
              </a:schemeClr>
            </a:solidFill>
          </a:endParaRPr>
        </a:p>
      </dgm:t>
    </dgm:pt>
    <dgm:pt modelId="{0334B394-3256-44B7-8B39-E9266B5CDF5A}" type="parTrans" cxnId="{3D5AE141-57F5-4AD8-A9F4-5C33654B9D24}">
      <dgm:prSet/>
      <dgm:spPr/>
      <dgm:t>
        <a:bodyPr/>
        <a:lstStyle/>
        <a:p>
          <a:endParaRPr lang="en-GB"/>
        </a:p>
      </dgm:t>
    </dgm:pt>
    <dgm:pt modelId="{A25F4AE3-7E50-404A-8AA0-3B21A57C3159}" type="sibTrans" cxnId="{3D5AE141-57F5-4AD8-A9F4-5C33654B9D24}">
      <dgm:prSet/>
      <dgm:spPr/>
      <dgm:t>
        <a:bodyPr/>
        <a:lstStyle/>
        <a:p>
          <a:endParaRPr lang="en-GB"/>
        </a:p>
      </dgm:t>
    </dgm:pt>
    <dgm:pt modelId="{57709668-AFDA-44E0-81D2-210ABEC28AC6}" type="pres">
      <dgm:prSet presAssocID="{879101AA-8463-4266-8668-ECC3944BA268}" presName="cycle" presStyleCnt="0">
        <dgm:presLayoutVars>
          <dgm:dir/>
          <dgm:resizeHandles val="exact"/>
        </dgm:presLayoutVars>
      </dgm:prSet>
      <dgm:spPr/>
      <dgm:t>
        <a:bodyPr/>
        <a:lstStyle/>
        <a:p>
          <a:endParaRPr lang="en-GB"/>
        </a:p>
      </dgm:t>
    </dgm:pt>
    <dgm:pt modelId="{62969A42-CF5A-42B0-A793-C082817FAC5E}" type="pres">
      <dgm:prSet presAssocID="{12F7073C-162D-4970-8771-A44F4EC5F08E}" presName="arrow" presStyleLbl="node1" presStyleIdx="0" presStyleCnt="2">
        <dgm:presLayoutVars>
          <dgm:bulletEnabled val="1"/>
        </dgm:presLayoutVars>
      </dgm:prSet>
      <dgm:spPr/>
      <dgm:t>
        <a:bodyPr/>
        <a:lstStyle/>
        <a:p>
          <a:endParaRPr lang="en-GB"/>
        </a:p>
      </dgm:t>
    </dgm:pt>
    <dgm:pt modelId="{DDFB29E6-A45A-4FE2-BE63-025D338D9057}" type="pres">
      <dgm:prSet presAssocID="{9D56B17B-147E-40C9-9DA8-1530EDB0E83A}" presName="arrow" presStyleLbl="node1" presStyleIdx="1" presStyleCnt="2">
        <dgm:presLayoutVars>
          <dgm:bulletEnabled val="1"/>
        </dgm:presLayoutVars>
      </dgm:prSet>
      <dgm:spPr/>
      <dgm:t>
        <a:bodyPr/>
        <a:lstStyle/>
        <a:p>
          <a:endParaRPr lang="en-GB"/>
        </a:p>
      </dgm:t>
    </dgm:pt>
  </dgm:ptLst>
  <dgm:cxnLst>
    <dgm:cxn modelId="{43DF0DB2-7EB9-4C11-BA11-5296E4082B39}" type="presOf" srcId="{12F7073C-162D-4970-8771-A44F4EC5F08E}" destId="{62969A42-CF5A-42B0-A793-C082817FAC5E}" srcOrd="0" destOrd="0" presId="urn:microsoft.com/office/officeart/2005/8/layout/arrow1"/>
    <dgm:cxn modelId="{584DBB45-F8F6-46D8-931C-BF1E2F0ED652}" srcId="{879101AA-8463-4266-8668-ECC3944BA268}" destId="{12F7073C-162D-4970-8771-A44F4EC5F08E}" srcOrd="0" destOrd="0" parTransId="{FD1C6DDC-0B47-4B7A-89E9-0523B4343656}" sibTransId="{2D05A30B-7F5C-45E1-B4DD-A42039FAF18C}"/>
    <dgm:cxn modelId="{3D5AE141-57F5-4AD8-A9F4-5C33654B9D24}" srcId="{879101AA-8463-4266-8668-ECC3944BA268}" destId="{9D56B17B-147E-40C9-9DA8-1530EDB0E83A}" srcOrd="1" destOrd="0" parTransId="{0334B394-3256-44B7-8B39-E9266B5CDF5A}" sibTransId="{A25F4AE3-7E50-404A-8AA0-3B21A57C3159}"/>
    <dgm:cxn modelId="{8EC93E51-03A9-4F99-89F1-156EC6DE1E45}" type="presOf" srcId="{879101AA-8463-4266-8668-ECC3944BA268}" destId="{57709668-AFDA-44E0-81D2-210ABEC28AC6}" srcOrd="0" destOrd="0" presId="urn:microsoft.com/office/officeart/2005/8/layout/arrow1"/>
    <dgm:cxn modelId="{1B01A64C-2BD2-4936-BC2A-F36A976714BF}" type="presOf" srcId="{9D56B17B-147E-40C9-9DA8-1530EDB0E83A}" destId="{DDFB29E6-A45A-4FE2-BE63-025D338D9057}" srcOrd="0" destOrd="0" presId="urn:microsoft.com/office/officeart/2005/8/layout/arrow1"/>
    <dgm:cxn modelId="{5654B9A6-ADB4-4B00-9BFE-5C1B8C27C12F}" type="presParOf" srcId="{57709668-AFDA-44E0-81D2-210ABEC28AC6}" destId="{62969A42-CF5A-42B0-A793-C082817FAC5E}" srcOrd="0" destOrd="0" presId="urn:microsoft.com/office/officeart/2005/8/layout/arrow1"/>
    <dgm:cxn modelId="{BA96BC11-DAB6-4BA9-B700-8B1710C4F87C}" type="presParOf" srcId="{57709668-AFDA-44E0-81D2-210ABEC28AC6}" destId="{DDFB29E6-A45A-4FE2-BE63-025D338D9057}"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9101AA-8463-4266-8668-ECC3944BA268}"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GB"/>
        </a:p>
      </dgm:t>
    </dgm:pt>
    <dgm:pt modelId="{12F7073C-162D-4970-8771-A44F4EC5F08E}">
      <dgm:prSet phldrT="[Text]"/>
      <dgm:spPr>
        <a:solidFill>
          <a:schemeClr val="bg1">
            <a:lumMod val="20000"/>
            <a:lumOff val="80000"/>
          </a:schemeClr>
        </a:solidFill>
      </dgm:spPr>
      <dgm:t>
        <a:bodyPr/>
        <a:lstStyle/>
        <a:p>
          <a:r>
            <a:rPr lang="en-GB" dirty="0" smtClean="0">
              <a:solidFill>
                <a:schemeClr val="accent5">
                  <a:lumMod val="10000"/>
                </a:schemeClr>
              </a:solidFill>
            </a:rPr>
            <a:t>Being responsible</a:t>
          </a:r>
          <a:endParaRPr lang="en-GB" dirty="0">
            <a:solidFill>
              <a:schemeClr val="accent5">
                <a:lumMod val="10000"/>
              </a:schemeClr>
            </a:solidFill>
          </a:endParaRPr>
        </a:p>
      </dgm:t>
    </dgm:pt>
    <dgm:pt modelId="{FD1C6DDC-0B47-4B7A-89E9-0523B4343656}" type="parTrans" cxnId="{584DBB45-F8F6-46D8-931C-BF1E2F0ED652}">
      <dgm:prSet/>
      <dgm:spPr/>
      <dgm:t>
        <a:bodyPr/>
        <a:lstStyle/>
        <a:p>
          <a:endParaRPr lang="en-GB"/>
        </a:p>
      </dgm:t>
    </dgm:pt>
    <dgm:pt modelId="{2D05A30B-7F5C-45E1-B4DD-A42039FAF18C}" type="sibTrans" cxnId="{584DBB45-F8F6-46D8-931C-BF1E2F0ED652}">
      <dgm:prSet/>
      <dgm:spPr/>
      <dgm:t>
        <a:bodyPr/>
        <a:lstStyle/>
        <a:p>
          <a:endParaRPr lang="en-GB"/>
        </a:p>
      </dgm:t>
    </dgm:pt>
    <dgm:pt modelId="{9D56B17B-147E-40C9-9DA8-1530EDB0E83A}">
      <dgm:prSet phldrT="[Text]"/>
      <dgm:spPr>
        <a:solidFill>
          <a:schemeClr val="bg1">
            <a:lumMod val="20000"/>
            <a:lumOff val="80000"/>
          </a:schemeClr>
        </a:solidFill>
      </dgm:spPr>
      <dgm:t>
        <a:bodyPr/>
        <a:lstStyle/>
        <a:p>
          <a:r>
            <a:rPr lang="en-GB" dirty="0" smtClean="0">
              <a:solidFill>
                <a:schemeClr val="accent5">
                  <a:lumMod val="10000"/>
                </a:schemeClr>
              </a:solidFill>
            </a:rPr>
            <a:t>Being supported</a:t>
          </a:r>
          <a:endParaRPr lang="en-GB" dirty="0">
            <a:solidFill>
              <a:schemeClr val="accent5">
                <a:lumMod val="10000"/>
              </a:schemeClr>
            </a:solidFill>
          </a:endParaRPr>
        </a:p>
      </dgm:t>
    </dgm:pt>
    <dgm:pt modelId="{0334B394-3256-44B7-8B39-E9266B5CDF5A}" type="parTrans" cxnId="{3D5AE141-57F5-4AD8-A9F4-5C33654B9D24}">
      <dgm:prSet/>
      <dgm:spPr/>
      <dgm:t>
        <a:bodyPr/>
        <a:lstStyle/>
        <a:p>
          <a:endParaRPr lang="en-GB"/>
        </a:p>
      </dgm:t>
    </dgm:pt>
    <dgm:pt modelId="{A25F4AE3-7E50-404A-8AA0-3B21A57C3159}" type="sibTrans" cxnId="{3D5AE141-57F5-4AD8-A9F4-5C33654B9D24}">
      <dgm:prSet/>
      <dgm:spPr/>
      <dgm:t>
        <a:bodyPr/>
        <a:lstStyle/>
        <a:p>
          <a:endParaRPr lang="en-GB"/>
        </a:p>
      </dgm:t>
    </dgm:pt>
    <dgm:pt modelId="{57709668-AFDA-44E0-81D2-210ABEC28AC6}" type="pres">
      <dgm:prSet presAssocID="{879101AA-8463-4266-8668-ECC3944BA268}" presName="cycle" presStyleCnt="0">
        <dgm:presLayoutVars>
          <dgm:dir/>
          <dgm:resizeHandles val="exact"/>
        </dgm:presLayoutVars>
      </dgm:prSet>
      <dgm:spPr/>
      <dgm:t>
        <a:bodyPr/>
        <a:lstStyle/>
        <a:p>
          <a:endParaRPr lang="en-GB"/>
        </a:p>
      </dgm:t>
    </dgm:pt>
    <dgm:pt modelId="{62969A42-CF5A-42B0-A793-C082817FAC5E}" type="pres">
      <dgm:prSet presAssocID="{12F7073C-162D-4970-8771-A44F4EC5F08E}" presName="arrow" presStyleLbl="node1" presStyleIdx="0" presStyleCnt="2">
        <dgm:presLayoutVars>
          <dgm:bulletEnabled val="1"/>
        </dgm:presLayoutVars>
      </dgm:prSet>
      <dgm:spPr/>
      <dgm:t>
        <a:bodyPr/>
        <a:lstStyle/>
        <a:p>
          <a:endParaRPr lang="en-GB"/>
        </a:p>
      </dgm:t>
    </dgm:pt>
    <dgm:pt modelId="{DDFB29E6-A45A-4FE2-BE63-025D338D9057}" type="pres">
      <dgm:prSet presAssocID="{9D56B17B-147E-40C9-9DA8-1530EDB0E83A}" presName="arrow" presStyleLbl="node1" presStyleIdx="1" presStyleCnt="2">
        <dgm:presLayoutVars>
          <dgm:bulletEnabled val="1"/>
        </dgm:presLayoutVars>
      </dgm:prSet>
      <dgm:spPr/>
      <dgm:t>
        <a:bodyPr/>
        <a:lstStyle/>
        <a:p>
          <a:endParaRPr lang="en-GB"/>
        </a:p>
      </dgm:t>
    </dgm:pt>
  </dgm:ptLst>
  <dgm:cxnLst>
    <dgm:cxn modelId="{677784BD-7C33-4A92-B5D1-40B9B55C9973}" type="presOf" srcId="{879101AA-8463-4266-8668-ECC3944BA268}" destId="{57709668-AFDA-44E0-81D2-210ABEC28AC6}" srcOrd="0" destOrd="0" presId="urn:microsoft.com/office/officeart/2005/8/layout/arrow1"/>
    <dgm:cxn modelId="{584DBB45-F8F6-46D8-931C-BF1E2F0ED652}" srcId="{879101AA-8463-4266-8668-ECC3944BA268}" destId="{12F7073C-162D-4970-8771-A44F4EC5F08E}" srcOrd="0" destOrd="0" parTransId="{FD1C6DDC-0B47-4B7A-89E9-0523B4343656}" sibTransId="{2D05A30B-7F5C-45E1-B4DD-A42039FAF18C}"/>
    <dgm:cxn modelId="{C07BD1B1-FE6D-4FB6-B60A-F3503A888657}" type="presOf" srcId="{12F7073C-162D-4970-8771-A44F4EC5F08E}" destId="{62969A42-CF5A-42B0-A793-C082817FAC5E}" srcOrd="0" destOrd="0" presId="urn:microsoft.com/office/officeart/2005/8/layout/arrow1"/>
    <dgm:cxn modelId="{3D5AE141-57F5-4AD8-A9F4-5C33654B9D24}" srcId="{879101AA-8463-4266-8668-ECC3944BA268}" destId="{9D56B17B-147E-40C9-9DA8-1530EDB0E83A}" srcOrd="1" destOrd="0" parTransId="{0334B394-3256-44B7-8B39-E9266B5CDF5A}" sibTransId="{A25F4AE3-7E50-404A-8AA0-3B21A57C3159}"/>
    <dgm:cxn modelId="{B5B8B641-84D8-4A01-A7DF-489DEEFED70B}" type="presOf" srcId="{9D56B17B-147E-40C9-9DA8-1530EDB0E83A}" destId="{DDFB29E6-A45A-4FE2-BE63-025D338D9057}" srcOrd="0" destOrd="0" presId="urn:microsoft.com/office/officeart/2005/8/layout/arrow1"/>
    <dgm:cxn modelId="{D82B0FDF-C378-49FE-A262-48CB82BC376F}" type="presParOf" srcId="{57709668-AFDA-44E0-81D2-210ABEC28AC6}" destId="{62969A42-CF5A-42B0-A793-C082817FAC5E}" srcOrd="0" destOrd="0" presId="urn:microsoft.com/office/officeart/2005/8/layout/arrow1"/>
    <dgm:cxn modelId="{43BFC82D-9700-4830-9B35-4BA59211DE48}" type="presParOf" srcId="{57709668-AFDA-44E0-81D2-210ABEC28AC6}" destId="{DDFB29E6-A45A-4FE2-BE63-025D338D9057}" srcOrd="1" destOrd="0" presId="urn:microsoft.com/office/officeart/2005/8/layout/arrow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9101AA-8463-4266-8668-ECC3944BA268}"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GB"/>
        </a:p>
      </dgm:t>
    </dgm:pt>
    <dgm:pt modelId="{12F7073C-162D-4970-8771-A44F4EC5F08E}">
      <dgm:prSet phldrT="[Text]"/>
      <dgm:spPr>
        <a:solidFill>
          <a:srgbClr val="69EB53"/>
        </a:solidFill>
      </dgm:spPr>
      <dgm:t>
        <a:bodyPr/>
        <a:lstStyle/>
        <a:p>
          <a:r>
            <a:rPr lang="en-GB" dirty="0" smtClean="0">
              <a:solidFill>
                <a:schemeClr val="accent5">
                  <a:lumMod val="10000"/>
                </a:schemeClr>
              </a:solidFill>
            </a:rPr>
            <a:t>Achieving targets</a:t>
          </a:r>
          <a:endParaRPr lang="en-GB" dirty="0">
            <a:solidFill>
              <a:schemeClr val="accent5">
                <a:lumMod val="10000"/>
              </a:schemeClr>
            </a:solidFill>
          </a:endParaRPr>
        </a:p>
      </dgm:t>
    </dgm:pt>
    <dgm:pt modelId="{FD1C6DDC-0B47-4B7A-89E9-0523B4343656}" type="parTrans" cxnId="{584DBB45-F8F6-46D8-931C-BF1E2F0ED652}">
      <dgm:prSet/>
      <dgm:spPr/>
      <dgm:t>
        <a:bodyPr/>
        <a:lstStyle/>
        <a:p>
          <a:endParaRPr lang="en-GB"/>
        </a:p>
      </dgm:t>
    </dgm:pt>
    <dgm:pt modelId="{2D05A30B-7F5C-45E1-B4DD-A42039FAF18C}" type="sibTrans" cxnId="{584DBB45-F8F6-46D8-931C-BF1E2F0ED652}">
      <dgm:prSet/>
      <dgm:spPr/>
      <dgm:t>
        <a:bodyPr/>
        <a:lstStyle/>
        <a:p>
          <a:endParaRPr lang="en-GB"/>
        </a:p>
      </dgm:t>
    </dgm:pt>
    <dgm:pt modelId="{9D56B17B-147E-40C9-9DA8-1530EDB0E83A}">
      <dgm:prSet phldrT="[Text]"/>
      <dgm:spPr>
        <a:solidFill>
          <a:srgbClr val="69EB53"/>
        </a:solidFill>
      </dgm:spPr>
      <dgm:t>
        <a:bodyPr/>
        <a:lstStyle/>
        <a:p>
          <a:r>
            <a:rPr lang="en-GB" dirty="0" smtClean="0">
              <a:solidFill>
                <a:schemeClr val="accent5">
                  <a:lumMod val="10000"/>
                </a:schemeClr>
              </a:solidFill>
            </a:rPr>
            <a:t>Person centred care</a:t>
          </a:r>
          <a:endParaRPr lang="en-GB" dirty="0">
            <a:solidFill>
              <a:schemeClr val="accent5">
                <a:lumMod val="10000"/>
              </a:schemeClr>
            </a:solidFill>
          </a:endParaRPr>
        </a:p>
      </dgm:t>
    </dgm:pt>
    <dgm:pt modelId="{0334B394-3256-44B7-8B39-E9266B5CDF5A}" type="parTrans" cxnId="{3D5AE141-57F5-4AD8-A9F4-5C33654B9D24}">
      <dgm:prSet/>
      <dgm:spPr/>
      <dgm:t>
        <a:bodyPr/>
        <a:lstStyle/>
        <a:p>
          <a:endParaRPr lang="en-GB"/>
        </a:p>
      </dgm:t>
    </dgm:pt>
    <dgm:pt modelId="{A25F4AE3-7E50-404A-8AA0-3B21A57C3159}" type="sibTrans" cxnId="{3D5AE141-57F5-4AD8-A9F4-5C33654B9D24}">
      <dgm:prSet/>
      <dgm:spPr/>
      <dgm:t>
        <a:bodyPr/>
        <a:lstStyle/>
        <a:p>
          <a:endParaRPr lang="en-GB"/>
        </a:p>
      </dgm:t>
    </dgm:pt>
    <dgm:pt modelId="{57709668-AFDA-44E0-81D2-210ABEC28AC6}" type="pres">
      <dgm:prSet presAssocID="{879101AA-8463-4266-8668-ECC3944BA268}" presName="cycle" presStyleCnt="0">
        <dgm:presLayoutVars>
          <dgm:dir/>
          <dgm:resizeHandles val="exact"/>
        </dgm:presLayoutVars>
      </dgm:prSet>
      <dgm:spPr/>
      <dgm:t>
        <a:bodyPr/>
        <a:lstStyle/>
        <a:p>
          <a:endParaRPr lang="en-GB"/>
        </a:p>
      </dgm:t>
    </dgm:pt>
    <dgm:pt modelId="{62969A42-CF5A-42B0-A793-C082817FAC5E}" type="pres">
      <dgm:prSet presAssocID="{12F7073C-162D-4970-8771-A44F4EC5F08E}" presName="arrow" presStyleLbl="node1" presStyleIdx="0" presStyleCnt="2">
        <dgm:presLayoutVars>
          <dgm:bulletEnabled val="1"/>
        </dgm:presLayoutVars>
      </dgm:prSet>
      <dgm:spPr/>
      <dgm:t>
        <a:bodyPr/>
        <a:lstStyle/>
        <a:p>
          <a:endParaRPr lang="en-GB"/>
        </a:p>
      </dgm:t>
    </dgm:pt>
    <dgm:pt modelId="{DDFB29E6-A45A-4FE2-BE63-025D338D9057}" type="pres">
      <dgm:prSet presAssocID="{9D56B17B-147E-40C9-9DA8-1530EDB0E83A}" presName="arrow" presStyleLbl="node1" presStyleIdx="1" presStyleCnt="2">
        <dgm:presLayoutVars>
          <dgm:bulletEnabled val="1"/>
        </dgm:presLayoutVars>
      </dgm:prSet>
      <dgm:spPr/>
      <dgm:t>
        <a:bodyPr/>
        <a:lstStyle/>
        <a:p>
          <a:endParaRPr lang="en-GB"/>
        </a:p>
      </dgm:t>
    </dgm:pt>
  </dgm:ptLst>
  <dgm:cxnLst>
    <dgm:cxn modelId="{16E5ECA5-F30D-4D4C-A7B8-C2B9564F8772}" type="presOf" srcId="{9D56B17B-147E-40C9-9DA8-1530EDB0E83A}" destId="{DDFB29E6-A45A-4FE2-BE63-025D338D9057}" srcOrd="0" destOrd="0" presId="urn:microsoft.com/office/officeart/2005/8/layout/arrow1"/>
    <dgm:cxn modelId="{66245964-DB55-4C76-8962-7483DED82197}" type="presOf" srcId="{12F7073C-162D-4970-8771-A44F4EC5F08E}" destId="{62969A42-CF5A-42B0-A793-C082817FAC5E}" srcOrd="0" destOrd="0" presId="urn:microsoft.com/office/officeart/2005/8/layout/arrow1"/>
    <dgm:cxn modelId="{584DBB45-F8F6-46D8-931C-BF1E2F0ED652}" srcId="{879101AA-8463-4266-8668-ECC3944BA268}" destId="{12F7073C-162D-4970-8771-A44F4EC5F08E}" srcOrd="0" destOrd="0" parTransId="{FD1C6DDC-0B47-4B7A-89E9-0523B4343656}" sibTransId="{2D05A30B-7F5C-45E1-B4DD-A42039FAF18C}"/>
    <dgm:cxn modelId="{3D5AE141-57F5-4AD8-A9F4-5C33654B9D24}" srcId="{879101AA-8463-4266-8668-ECC3944BA268}" destId="{9D56B17B-147E-40C9-9DA8-1530EDB0E83A}" srcOrd="1" destOrd="0" parTransId="{0334B394-3256-44B7-8B39-E9266B5CDF5A}" sibTransId="{A25F4AE3-7E50-404A-8AA0-3B21A57C3159}"/>
    <dgm:cxn modelId="{F3223C39-972D-4841-89DC-3637FFA01A9C}" type="presOf" srcId="{879101AA-8463-4266-8668-ECC3944BA268}" destId="{57709668-AFDA-44E0-81D2-210ABEC28AC6}" srcOrd="0" destOrd="0" presId="urn:microsoft.com/office/officeart/2005/8/layout/arrow1"/>
    <dgm:cxn modelId="{5A674E5C-67E2-46EC-AF50-DC5C2D20AD5F}" type="presParOf" srcId="{57709668-AFDA-44E0-81D2-210ABEC28AC6}" destId="{62969A42-CF5A-42B0-A793-C082817FAC5E}" srcOrd="0" destOrd="0" presId="urn:microsoft.com/office/officeart/2005/8/layout/arrow1"/>
    <dgm:cxn modelId="{FBDC7A49-97A8-4D40-9E0D-D90D9EAC0DAD}" type="presParOf" srcId="{57709668-AFDA-44E0-81D2-210ABEC28AC6}" destId="{DDFB29E6-A45A-4FE2-BE63-025D338D9057}" srcOrd="1" destOrd="0" presId="urn:microsoft.com/office/officeart/2005/8/layout/arrow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9101AA-8463-4266-8668-ECC3944BA268}"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GB"/>
        </a:p>
      </dgm:t>
    </dgm:pt>
    <dgm:pt modelId="{12F7073C-162D-4970-8771-A44F4EC5F08E}">
      <dgm:prSet phldrT="[Text]"/>
      <dgm:spPr>
        <a:solidFill>
          <a:srgbClr val="E08EF6"/>
        </a:solidFill>
      </dgm:spPr>
      <dgm:t>
        <a:bodyPr/>
        <a:lstStyle/>
        <a:p>
          <a:r>
            <a:rPr lang="en-GB" dirty="0" smtClean="0">
              <a:solidFill>
                <a:schemeClr val="accent5">
                  <a:lumMod val="10000"/>
                </a:schemeClr>
              </a:solidFill>
            </a:rPr>
            <a:t>compliance</a:t>
          </a:r>
          <a:endParaRPr lang="en-GB" dirty="0">
            <a:solidFill>
              <a:schemeClr val="accent5">
                <a:lumMod val="10000"/>
              </a:schemeClr>
            </a:solidFill>
          </a:endParaRPr>
        </a:p>
      </dgm:t>
    </dgm:pt>
    <dgm:pt modelId="{FD1C6DDC-0B47-4B7A-89E9-0523B4343656}" type="parTrans" cxnId="{584DBB45-F8F6-46D8-931C-BF1E2F0ED652}">
      <dgm:prSet/>
      <dgm:spPr/>
      <dgm:t>
        <a:bodyPr/>
        <a:lstStyle/>
        <a:p>
          <a:endParaRPr lang="en-GB"/>
        </a:p>
      </dgm:t>
    </dgm:pt>
    <dgm:pt modelId="{2D05A30B-7F5C-45E1-B4DD-A42039FAF18C}" type="sibTrans" cxnId="{584DBB45-F8F6-46D8-931C-BF1E2F0ED652}">
      <dgm:prSet/>
      <dgm:spPr/>
      <dgm:t>
        <a:bodyPr/>
        <a:lstStyle/>
        <a:p>
          <a:endParaRPr lang="en-GB"/>
        </a:p>
      </dgm:t>
    </dgm:pt>
    <dgm:pt modelId="{9D56B17B-147E-40C9-9DA8-1530EDB0E83A}">
      <dgm:prSet phldrT="[Text]"/>
      <dgm:spPr>
        <a:solidFill>
          <a:srgbClr val="E08EF6"/>
        </a:solidFill>
      </dgm:spPr>
      <dgm:t>
        <a:bodyPr/>
        <a:lstStyle/>
        <a:p>
          <a:r>
            <a:rPr lang="en-GB" dirty="0" smtClean="0">
              <a:solidFill>
                <a:schemeClr val="accent5">
                  <a:lumMod val="10000"/>
                </a:schemeClr>
              </a:solidFill>
            </a:rPr>
            <a:t>patients in control</a:t>
          </a:r>
          <a:endParaRPr lang="en-GB" dirty="0">
            <a:solidFill>
              <a:schemeClr val="accent5">
                <a:lumMod val="10000"/>
              </a:schemeClr>
            </a:solidFill>
          </a:endParaRPr>
        </a:p>
      </dgm:t>
    </dgm:pt>
    <dgm:pt modelId="{0334B394-3256-44B7-8B39-E9266B5CDF5A}" type="parTrans" cxnId="{3D5AE141-57F5-4AD8-A9F4-5C33654B9D24}">
      <dgm:prSet/>
      <dgm:spPr/>
      <dgm:t>
        <a:bodyPr/>
        <a:lstStyle/>
        <a:p>
          <a:endParaRPr lang="en-GB"/>
        </a:p>
      </dgm:t>
    </dgm:pt>
    <dgm:pt modelId="{A25F4AE3-7E50-404A-8AA0-3B21A57C3159}" type="sibTrans" cxnId="{3D5AE141-57F5-4AD8-A9F4-5C33654B9D24}">
      <dgm:prSet/>
      <dgm:spPr/>
      <dgm:t>
        <a:bodyPr/>
        <a:lstStyle/>
        <a:p>
          <a:endParaRPr lang="en-GB"/>
        </a:p>
      </dgm:t>
    </dgm:pt>
    <dgm:pt modelId="{57709668-AFDA-44E0-81D2-210ABEC28AC6}" type="pres">
      <dgm:prSet presAssocID="{879101AA-8463-4266-8668-ECC3944BA268}" presName="cycle" presStyleCnt="0">
        <dgm:presLayoutVars>
          <dgm:dir/>
          <dgm:resizeHandles val="exact"/>
        </dgm:presLayoutVars>
      </dgm:prSet>
      <dgm:spPr/>
      <dgm:t>
        <a:bodyPr/>
        <a:lstStyle/>
        <a:p>
          <a:endParaRPr lang="en-GB"/>
        </a:p>
      </dgm:t>
    </dgm:pt>
    <dgm:pt modelId="{62969A42-CF5A-42B0-A793-C082817FAC5E}" type="pres">
      <dgm:prSet presAssocID="{12F7073C-162D-4970-8771-A44F4EC5F08E}" presName="arrow" presStyleLbl="node1" presStyleIdx="0" presStyleCnt="2">
        <dgm:presLayoutVars>
          <dgm:bulletEnabled val="1"/>
        </dgm:presLayoutVars>
      </dgm:prSet>
      <dgm:spPr/>
      <dgm:t>
        <a:bodyPr/>
        <a:lstStyle/>
        <a:p>
          <a:endParaRPr lang="en-GB"/>
        </a:p>
      </dgm:t>
    </dgm:pt>
    <dgm:pt modelId="{DDFB29E6-A45A-4FE2-BE63-025D338D9057}" type="pres">
      <dgm:prSet presAssocID="{9D56B17B-147E-40C9-9DA8-1530EDB0E83A}" presName="arrow" presStyleLbl="node1" presStyleIdx="1" presStyleCnt="2">
        <dgm:presLayoutVars>
          <dgm:bulletEnabled val="1"/>
        </dgm:presLayoutVars>
      </dgm:prSet>
      <dgm:spPr/>
      <dgm:t>
        <a:bodyPr/>
        <a:lstStyle/>
        <a:p>
          <a:endParaRPr lang="en-GB"/>
        </a:p>
      </dgm:t>
    </dgm:pt>
  </dgm:ptLst>
  <dgm:cxnLst>
    <dgm:cxn modelId="{520AE250-F895-4D80-AA4F-8CDF0E762CCC}" type="presOf" srcId="{9D56B17B-147E-40C9-9DA8-1530EDB0E83A}" destId="{DDFB29E6-A45A-4FE2-BE63-025D338D9057}" srcOrd="0" destOrd="0" presId="urn:microsoft.com/office/officeart/2005/8/layout/arrow1"/>
    <dgm:cxn modelId="{584DBB45-F8F6-46D8-931C-BF1E2F0ED652}" srcId="{879101AA-8463-4266-8668-ECC3944BA268}" destId="{12F7073C-162D-4970-8771-A44F4EC5F08E}" srcOrd="0" destOrd="0" parTransId="{FD1C6DDC-0B47-4B7A-89E9-0523B4343656}" sibTransId="{2D05A30B-7F5C-45E1-B4DD-A42039FAF18C}"/>
    <dgm:cxn modelId="{E067372D-555D-4F40-8B9B-75FED9DA22C3}" type="presOf" srcId="{879101AA-8463-4266-8668-ECC3944BA268}" destId="{57709668-AFDA-44E0-81D2-210ABEC28AC6}" srcOrd="0" destOrd="0" presId="urn:microsoft.com/office/officeart/2005/8/layout/arrow1"/>
    <dgm:cxn modelId="{80C4719D-066C-4D3B-ADEB-2DF1F35A8D58}" type="presOf" srcId="{12F7073C-162D-4970-8771-A44F4EC5F08E}" destId="{62969A42-CF5A-42B0-A793-C082817FAC5E}" srcOrd="0" destOrd="0" presId="urn:microsoft.com/office/officeart/2005/8/layout/arrow1"/>
    <dgm:cxn modelId="{3D5AE141-57F5-4AD8-A9F4-5C33654B9D24}" srcId="{879101AA-8463-4266-8668-ECC3944BA268}" destId="{9D56B17B-147E-40C9-9DA8-1530EDB0E83A}" srcOrd="1" destOrd="0" parTransId="{0334B394-3256-44B7-8B39-E9266B5CDF5A}" sibTransId="{A25F4AE3-7E50-404A-8AA0-3B21A57C3159}"/>
    <dgm:cxn modelId="{B41A67E9-CAA5-46F1-B0DD-A701F5B7FFED}" type="presParOf" srcId="{57709668-AFDA-44E0-81D2-210ABEC28AC6}" destId="{62969A42-CF5A-42B0-A793-C082817FAC5E}" srcOrd="0" destOrd="0" presId="urn:microsoft.com/office/officeart/2005/8/layout/arrow1"/>
    <dgm:cxn modelId="{C8D048F1-A3CC-43BB-8971-5DA986B300AD}" type="presParOf" srcId="{57709668-AFDA-44E0-81D2-210ABEC28AC6}" destId="{DDFB29E6-A45A-4FE2-BE63-025D338D9057}" srcOrd="1" destOrd="0" presId="urn:microsoft.com/office/officeart/2005/8/layout/arrow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885C305-D573-43AE-BE1B-65F69ED55A33}" type="datetimeFigureOut">
              <a:rPr lang="en-GB" smtClean="0"/>
              <a:t>29/09/2015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A8193EB-9AC3-449E-BA92-36DAD9D88CA3}" type="slidenum">
              <a:rPr lang="en-GB" smtClean="0"/>
              <a:t>‹#›</a:t>
            </a:fld>
            <a:endParaRPr lang="en-GB"/>
          </a:p>
        </p:txBody>
      </p:sp>
    </p:spTree>
    <p:extLst>
      <p:ext uri="{BB962C8B-B14F-4D97-AF65-F5344CB8AC3E}">
        <p14:creationId xmlns:p14="http://schemas.microsoft.com/office/powerpoint/2010/main" val="403131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4D3E7F2-0A6A-4487-98FD-93A0AC4D2CB4}" type="datetimeFigureOut">
              <a:rPr lang="en-GB" smtClean="0"/>
              <a:t>29/09/2015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6373ED6-D460-4E63-B97F-1DC6E39B015D}" type="slidenum">
              <a:rPr lang="en-GB" smtClean="0"/>
              <a:t>‹#›</a:t>
            </a:fld>
            <a:endParaRPr lang="en-GB"/>
          </a:p>
        </p:txBody>
      </p:sp>
    </p:spTree>
    <p:extLst>
      <p:ext uri="{BB962C8B-B14F-4D97-AF65-F5344CB8AC3E}">
        <p14:creationId xmlns:p14="http://schemas.microsoft.com/office/powerpoint/2010/main" val="1812340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373ED6-D460-4E63-B97F-1DC6E39B015D}" type="slidenum">
              <a:rPr lang="en-GB" smtClean="0"/>
              <a:t>1</a:t>
            </a:fld>
            <a:endParaRPr lang="en-GB"/>
          </a:p>
        </p:txBody>
      </p:sp>
    </p:spTree>
    <p:extLst>
      <p:ext uri="{BB962C8B-B14F-4D97-AF65-F5344CB8AC3E}">
        <p14:creationId xmlns:p14="http://schemas.microsoft.com/office/powerpoint/2010/main" val="2029306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Ageing</a:t>
            </a:r>
            <a:r>
              <a:rPr lang="en-GB" baseline="0" dirty="0" smtClean="0"/>
              <a:t> population, living well for longer</a:t>
            </a:r>
          </a:p>
          <a:p>
            <a:r>
              <a:rPr lang="en-GB" baseline="0" dirty="0" smtClean="0"/>
              <a:t>15 million people in England live a LTC</a:t>
            </a:r>
          </a:p>
          <a:p>
            <a:r>
              <a:rPr lang="en-GB" baseline="0" dirty="0" smtClean="0"/>
              <a:t>Increasingly more complex health care</a:t>
            </a:r>
          </a:p>
          <a:p>
            <a:pPr marL="457200" indent="-457200">
              <a:lnSpc>
                <a:spcPct val="150000"/>
              </a:lnSpc>
              <a:buFont typeface="Arial" panose="020B0604020202020204" pitchFamily="34" charset="0"/>
              <a:buChar char="•"/>
            </a:pPr>
            <a:r>
              <a:rPr lang="en-GB" sz="1200" dirty="0" smtClean="0">
                <a:solidFill>
                  <a:schemeClr val="bg1"/>
                </a:solidFill>
                <a:latin typeface="Calibri" panose="020F0502020204030204" pitchFamily="34" charset="0"/>
              </a:rPr>
              <a:t>15 million with </a:t>
            </a:r>
            <a:r>
              <a:rPr lang="en-GB" sz="1200" dirty="0" err="1" smtClean="0">
                <a:solidFill>
                  <a:schemeClr val="bg1"/>
                </a:solidFill>
                <a:latin typeface="Calibri" panose="020F0502020204030204" pitchFamily="34" charset="0"/>
              </a:rPr>
              <a:t>LTC</a:t>
            </a:r>
            <a:r>
              <a:rPr lang="en-GB" sz="1200" dirty="0" smtClean="0">
                <a:solidFill>
                  <a:schemeClr val="bg1"/>
                </a:solidFill>
                <a:latin typeface="Calibri" panose="020F0502020204030204" pitchFamily="34" charset="0"/>
              </a:rPr>
              <a:t> in UK</a:t>
            </a:r>
          </a:p>
          <a:p>
            <a:pPr marL="457200" indent="-457200">
              <a:lnSpc>
                <a:spcPct val="150000"/>
              </a:lnSpc>
              <a:buFont typeface="Arial" panose="020B0604020202020204" pitchFamily="34" charset="0"/>
              <a:buChar char="•"/>
            </a:pPr>
            <a:r>
              <a:rPr lang="en-GB" sz="1200" dirty="0" smtClean="0">
                <a:solidFill>
                  <a:schemeClr val="bg1"/>
                </a:solidFill>
                <a:latin typeface="Calibri" panose="020F0502020204030204" pitchFamily="34" charset="0"/>
              </a:rPr>
              <a:t>70% health and social care</a:t>
            </a:r>
          </a:p>
          <a:p>
            <a:pPr marL="457200" indent="-457200">
              <a:lnSpc>
                <a:spcPct val="150000"/>
              </a:lnSpc>
              <a:buFont typeface="Arial" panose="020B0604020202020204" pitchFamily="34" charset="0"/>
              <a:buChar char="•"/>
            </a:pPr>
            <a:r>
              <a:rPr lang="en-GB" sz="1200" dirty="0" smtClean="0">
                <a:solidFill>
                  <a:schemeClr val="bg1"/>
                </a:solidFill>
                <a:latin typeface="Calibri" panose="020F0502020204030204" pitchFamily="34" charset="0"/>
              </a:rPr>
              <a:t>£ 2bn deficit in NHS 2015</a:t>
            </a:r>
          </a:p>
          <a:p>
            <a:endParaRPr lang="en-GB" baseline="0" dirty="0" smtClean="0"/>
          </a:p>
          <a:p>
            <a:endParaRPr lang="en-GB" baseline="0" dirty="0" smtClean="0"/>
          </a:p>
          <a:p>
            <a:r>
              <a:rPr lang="en-GB" dirty="0" smtClean="0"/>
              <a:t>£2bn pound deficit NHS (March 2015)</a:t>
            </a:r>
          </a:p>
        </p:txBody>
      </p:sp>
      <p:sp>
        <p:nvSpPr>
          <p:cNvPr id="4" name="Slide Number Placeholder 3"/>
          <p:cNvSpPr>
            <a:spLocks noGrp="1"/>
          </p:cNvSpPr>
          <p:nvPr>
            <p:ph type="sldNum" sz="quarter" idx="10"/>
          </p:nvPr>
        </p:nvSpPr>
        <p:spPr/>
        <p:txBody>
          <a:bodyPr/>
          <a:lstStyle/>
          <a:p>
            <a:fld id="{A6373ED6-D460-4E63-B97F-1DC6E39B015D}" type="slidenum">
              <a:rPr lang="en-GB" smtClean="0"/>
              <a:t>2</a:t>
            </a:fld>
            <a:endParaRPr lang="en-GB"/>
          </a:p>
        </p:txBody>
      </p:sp>
    </p:spTree>
    <p:extLst>
      <p:ext uri="{BB962C8B-B14F-4D97-AF65-F5344CB8AC3E}">
        <p14:creationId xmlns:p14="http://schemas.microsoft.com/office/powerpoint/2010/main" val="35167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373ED6-D460-4E63-B97F-1DC6E39B015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029306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373ED6-D460-4E63-B97F-1DC6E39B015D}"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029306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373ED6-D460-4E63-B97F-1DC6E39B015D}" type="slidenum">
              <a:rPr lang="en-GB" smtClean="0"/>
              <a:t>7</a:t>
            </a:fld>
            <a:endParaRPr lang="en-GB"/>
          </a:p>
        </p:txBody>
      </p:sp>
    </p:spTree>
    <p:extLst>
      <p:ext uri="{BB962C8B-B14F-4D97-AF65-F5344CB8AC3E}">
        <p14:creationId xmlns:p14="http://schemas.microsoft.com/office/powerpoint/2010/main" val="2621489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373ED6-D460-4E63-B97F-1DC6E39B015D}" type="slidenum">
              <a:rPr lang="en-GB" smtClean="0"/>
              <a:t>8</a:t>
            </a:fld>
            <a:endParaRPr lang="en-GB"/>
          </a:p>
        </p:txBody>
      </p:sp>
    </p:spTree>
    <p:extLst>
      <p:ext uri="{BB962C8B-B14F-4D97-AF65-F5344CB8AC3E}">
        <p14:creationId xmlns:p14="http://schemas.microsoft.com/office/powerpoint/2010/main" val="2029306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t>31% male; 83.5% patient and </a:t>
            </a:r>
            <a:r>
              <a:rPr lang="en-GB" altLang="en-US" sz="1200" dirty="0" err="1" smtClean="0"/>
              <a:t>FF</a:t>
            </a:r>
            <a:r>
              <a:rPr lang="en-GB" altLang="en-US" sz="1200" dirty="0" smtClean="0"/>
              <a:t> white British; </a:t>
            </a:r>
            <a:r>
              <a:rPr lang="en-GB" altLang="en-US" sz="1100" dirty="0" smtClean="0"/>
              <a:t> </a:t>
            </a:r>
          </a:p>
          <a:p>
            <a:endParaRPr lang="en-GB" dirty="0"/>
          </a:p>
        </p:txBody>
      </p:sp>
      <p:sp>
        <p:nvSpPr>
          <p:cNvPr id="4" name="Slide Number Placeholder 3"/>
          <p:cNvSpPr>
            <a:spLocks noGrp="1"/>
          </p:cNvSpPr>
          <p:nvPr>
            <p:ph type="sldNum" sz="quarter" idx="10"/>
          </p:nvPr>
        </p:nvSpPr>
        <p:spPr/>
        <p:txBody>
          <a:bodyPr/>
          <a:lstStyle/>
          <a:p>
            <a:fld id="{A6373ED6-D460-4E63-B97F-1DC6E39B015D}" type="slidenum">
              <a:rPr lang="en-GB" smtClean="0"/>
              <a:t>14</a:t>
            </a:fld>
            <a:endParaRPr lang="en-GB"/>
          </a:p>
        </p:txBody>
      </p:sp>
    </p:spTree>
    <p:extLst>
      <p:ext uri="{BB962C8B-B14F-4D97-AF65-F5344CB8AC3E}">
        <p14:creationId xmlns:p14="http://schemas.microsoft.com/office/powerpoint/2010/main" val="3528587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373ED6-D460-4E63-B97F-1DC6E39B015D}"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2029306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373ED6-D460-4E63-B97F-1DC6E39B015D}"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202930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7606450-50DB-40D3-A206-FE93C210995D}" type="datetimeFigureOut">
              <a:rPr lang="en-GB" smtClean="0"/>
              <a:t>29/09/2015</a:t>
            </a:fld>
            <a:endParaRPr lang="en-GB"/>
          </a:p>
        </p:txBody>
      </p:sp>
      <p:sp>
        <p:nvSpPr>
          <p:cNvPr id="17" name="Footer Placeholder 16"/>
          <p:cNvSpPr>
            <a:spLocks noGrp="1"/>
          </p:cNvSpPr>
          <p:nvPr>
            <p:ph type="ftr" sz="quarter" idx="11"/>
          </p:nvPr>
        </p:nvSpPr>
        <p:spPr>
          <a:xfrm>
            <a:off x="2898648" y="6355080"/>
            <a:ext cx="3474720" cy="365760"/>
          </a:xfrm>
        </p:spPr>
        <p:txBody>
          <a:bodyPr/>
          <a:lstStyle/>
          <a:p>
            <a:endParaRPr lang="en-GB"/>
          </a:p>
        </p:txBody>
      </p:sp>
      <p:sp>
        <p:nvSpPr>
          <p:cNvPr id="29" name="Slide Number Placeholder 28"/>
          <p:cNvSpPr>
            <a:spLocks noGrp="1"/>
          </p:cNvSpPr>
          <p:nvPr>
            <p:ph type="sldNum" sz="quarter" idx="12"/>
          </p:nvPr>
        </p:nvSpPr>
        <p:spPr>
          <a:xfrm>
            <a:off x="1216152" y="6355080"/>
            <a:ext cx="1219200" cy="365760"/>
          </a:xfrm>
        </p:spPr>
        <p:txBody>
          <a:bodyPr/>
          <a:lstStyle/>
          <a:p>
            <a:fld id="{2D043552-13E2-4B52-914B-4F9DDE2A38E0}" type="slidenum">
              <a:rPr lang="en-GB" smtClean="0"/>
              <a:t>‹#›</a:t>
            </a:fld>
            <a:endParaRPr lang="en-GB"/>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606450-50DB-40D3-A206-FE93C210995D}" type="datetimeFigureOut">
              <a:rPr lang="en-GB" smtClean="0"/>
              <a:t>29/09/2015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043552-13E2-4B52-914B-4F9DDE2A38E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606450-50DB-40D3-A206-FE93C210995D}" type="datetimeFigureOut">
              <a:rPr lang="en-GB" smtClean="0"/>
              <a:t>29/09/2015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043552-13E2-4B52-914B-4F9DDE2A38E0}" type="slidenum">
              <a:rPr lang="en-GB" smtClean="0"/>
              <a:t>‹#›</a:t>
            </a:fld>
            <a:endParaRPr lang="en-GB"/>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w="9525">
            <a:noFill/>
            <a:miter lim="800000"/>
            <a:headEnd/>
            <a:tailEnd/>
          </a:ln>
        </p:spPr>
        <p:txBody>
          <a:bodyPr wrap="none" anchor="ctr"/>
          <a:lstStyle/>
          <a:p>
            <a:pPr algn="ctr" eaLnBrk="0" fontAlgn="base" hangingPunct="0">
              <a:spcBef>
                <a:spcPct val="0"/>
              </a:spcBef>
              <a:spcAft>
                <a:spcPct val="0"/>
              </a:spcAft>
            </a:pPr>
            <a:endParaRPr lang="en-US" sz="1200">
              <a:solidFill>
                <a:srgbClr val="323D43"/>
              </a:solidFill>
              <a:latin typeface="Lucida Sans" charset="0"/>
            </a:endParaRPr>
          </a:p>
        </p:txBody>
      </p:sp>
      <p:sp>
        <p:nvSpPr>
          <p:cNvPr id="5" name="Rectangle 1032"/>
          <p:cNvSpPr>
            <a:spLocks noChangeArrowheads="1"/>
          </p:cNvSpPr>
          <p:nvPr/>
        </p:nvSpPr>
        <p:spPr bwMode="auto">
          <a:xfrm>
            <a:off x="-79375" y="0"/>
            <a:ext cx="9223375" cy="3276600"/>
          </a:xfrm>
          <a:prstGeom prst="rect">
            <a:avLst/>
          </a:prstGeom>
          <a:solidFill>
            <a:srgbClr val="014359"/>
          </a:solidFill>
          <a:ln w="9525">
            <a:noFill/>
            <a:miter lim="800000"/>
            <a:headEnd/>
            <a:tailEnd/>
          </a:ln>
        </p:spPr>
        <p:txBody>
          <a:bodyPr wrap="none" anchor="ctr"/>
          <a:lstStyle/>
          <a:p>
            <a:pPr algn="ctr" eaLnBrk="0" fontAlgn="base" hangingPunct="0">
              <a:spcBef>
                <a:spcPct val="0"/>
              </a:spcBef>
              <a:spcAft>
                <a:spcPct val="0"/>
              </a:spcAft>
            </a:pPr>
            <a:endParaRPr lang="en-US" sz="2400">
              <a:solidFill>
                <a:srgbClr val="323D43"/>
              </a:solidFill>
              <a:latin typeface="Arial" charset="0"/>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Health Sciences_(WHITE).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9748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US" noProof="0" smtClean="0"/>
              <a:t>Click to edit Master title style</a:t>
            </a:r>
            <a:endParaRPr lang="en-GB" noProof="0" smtClean="0"/>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US" noProof="0" smtClean="0"/>
              <a:t>Click to edit Master subtitle style</a:t>
            </a:r>
            <a:endParaRPr lang="en-GB" noProof="0" smtClean="0"/>
          </a:p>
        </p:txBody>
      </p:sp>
      <p:sp>
        <p:nvSpPr>
          <p:cNvPr id="8" name="Rectangle 1030"/>
          <p:cNvSpPr>
            <a:spLocks noGrp="1" noChangeArrowheads="1"/>
          </p:cNvSpPr>
          <p:nvPr>
            <p:ph type="sldNum" sz="quarter" idx="10"/>
          </p:nvPr>
        </p:nvSpPr>
        <p:spPr>
          <a:xfrm>
            <a:off x="6553200" y="6245225"/>
            <a:ext cx="2133600" cy="476250"/>
          </a:xfrm>
        </p:spPr>
        <p:txBody>
          <a:bodyPr rIns="91440"/>
          <a:lstStyle>
            <a:lvl1pPr>
              <a:defRPr>
                <a:latin typeface="Arial" charset="0"/>
              </a:defRPr>
            </a:lvl1pPr>
          </a:lstStyle>
          <a:p>
            <a:fld id="{754CBA44-B2A5-40FB-AED4-1E2FE016DB49}"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558356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fld id="{4561EA05-B320-41A9-8742-540E4D1FCE04}"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825150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fld id="{ADFA5EB3-6568-49D9-BB82-9EC36BD5194A}"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677600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fld id="{6DB6C8AE-9DBF-49D2-A625-B566940F804D}"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48693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9" name="Rectangle 6"/>
          <p:cNvSpPr>
            <a:spLocks noGrp="1" noChangeArrowheads="1"/>
          </p:cNvSpPr>
          <p:nvPr>
            <p:ph type="sldNum" sz="quarter" idx="12"/>
          </p:nvPr>
        </p:nvSpPr>
        <p:spPr>
          <a:ln/>
        </p:spPr>
        <p:txBody>
          <a:bodyPr/>
          <a:lstStyle>
            <a:lvl1pPr>
              <a:defRPr/>
            </a:lvl1pPr>
          </a:lstStyle>
          <a:p>
            <a:fld id="{D333194F-A607-4E85-9835-62BD72105AE0}"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769139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5" name="Rectangle 6"/>
          <p:cNvSpPr>
            <a:spLocks noGrp="1" noChangeArrowheads="1"/>
          </p:cNvSpPr>
          <p:nvPr>
            <p:ph type="sldNum" sz="quarter" idx="12"/>
          </p:nvPr>
        </p:nvSpPr>
        <p:spPr>
          <a:ln/>
        </p:spPr>
        <p:txBody>
          <a:bodyPr/>
          <a:lstStyle>
            <a:lvl1pPr>
              <a:defRPr/>
            </a:lvl1pPr>
          </a:lstStyle>
          <a:p>
            <a:fld id="{74CFC34B-E23A-4E79-9551-E672E9A999E4}"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224225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4" name="Rectangle 6"/>
          <p:cNvSpPr>
            <a:spLocks noGrp="1" noChangeArrowheads="1"/>
          </p:cNvSpPr>
          <p:nvPr>
            <p:ph type="sldNum" sz="quarter" idx="12"/>
          </p:nvPr>
        </p:nvSpPr>
        <p:spPr>
          <a:ln/>
        </p:spPr>
        <p:txBody>
          <a:bodyPr/>
          <a:lstStyle>
            <a:lvl1pPr>
              <a:defRPr/>
            </a:lvl1pPr>
          </a:lstStyle>
          <a:p>
            <a:fld id="{3EF0C97F-BEF3-4EAF-A11A-7761A6E79A1F}"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563195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fld id="{76FFA835-9B49-43A2-A63B-14BDE51509C2}"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268219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7606450-50DB-40D3-A206-FE93C210995D}" type="datetimeFigureOut">
              <a:rPr lang="en-GB" smtClean="0"/>
              <a:t>29/09/2015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043552-13E2-4B52-914B-4F9DDE2A38E0}" type="slidenum">
              <a:rPr lang="en-GB" smtClean="0"/>
              <a:t>‹#›</a:t>
            </a:fld>
            <a:endParaRPr lang="en-GB"/>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fld id="{4FEEA721-0E7D-4CA8-BFE9-22C32127BE90}"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250865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fld id="{4BECC6F2-53BA-448E-A8BC-4A90C2C20FDB}"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916619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fld id="{E18B6E52-004F-4D89-A866-B048DAB119AF}"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342342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pPr lvl="0"/>
            <a:r>
              <a:rPr lang="en-US" noProof="0" smtClean="0"/>
              <a:t>Click icon to add chart</a:t>
            </a:r>
            <a:endParaRPr lang="en-GB" noProof="0" smtClean="0"/>
          </a:p>
        </p:txBody>
      </p:sp>
      <p:sp>
        <p:nvSpPr>
          <p:cNvPr id="5"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fld id="{E1D7E34C-05C7-4743-A0E5-B63DBA581D45}"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3259752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fld id="{FFD56171-DF87-4EB1-BC94-C3229228E07B}"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421057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772082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07051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38026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700213"/>
            <a:ext cx="4137025"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37025"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76790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6387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7606450-50DB-40D3-A206-FE93C210995D}" type="datetimeFigureOut">
              <a:rPr lang="en-GB" smtClean="0"/>
              <a:t>29/09/2015</a:t>
            </a:fld>
            <a:endParaRPr lang="en-GB"/>
          </a:p>
        </p:txBody>
      </p:sp>
      <p:sp>
        <p:nvSpPr>
          <p:cNvPr id="5" name="Footer Placeholder 4"/>
          <p:cNvSpPr>
            <a:spLocks noGrp="1"/>
          </p:cNvSpPr>
          <p:nvPr>
            <p:ph type="ftr" sz="quarter" idx="11"/>
          </p:nvPr>
        </p:nvSpPr>
        <p:spPr>
          <a:xfrm>
            <a:off x="2898648" y="6355080"/>
            <a:ext cx="3474720" cy="365760"/>
          </a:xfrm>
        </p:spPr>
        <p:txBody>
          <a:bodyPr/>
          <a:lstStyle/>
          <a:p>
            <a:endParaRPr lang="en-GB"/>
          </a:p>
        </p:txBody>
      </p:sp>
      <p:sp>
        <p:nvSpPr>
          <p:cNvPr id="6" name="Slide Number Placeholder 5"/>
          <p:cNvSpPr>
            <a:spLocks noGrp="1"/>
          </p:cNvSpPr>
          <p:nvPr>
            <p:ph type="sldNum" sz="quarter" idx="12"/>
          </p:nvPr>
        </p:nvSpPr>
        <p:spPr>
          <a:xfrm>
            <a:off x="1069848" y="6355080"/>
            <a:ext cx="1520952" cy="365760"/>
          </a:xfrm>
        </p:spPr>
        <p:txBody>
          <a:bodyPr/>
          <a:lstStyle/>
          <a:p>
            <a:fld id="{2D043552-13E2-4B52-914B-4F9DDE2A38E0}" type="slidenum">
              <a:rPr lang="en-GB" smtClean="0"/>
              <a:t>‹#›</a:t>
            </a:fld>
            <a:endParaRPr lang="en-GB"/>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54065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70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75467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92587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224792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0"/>
            <a:ext cx="2106612" cy="62023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0"/>
            <a:ext cx="6167438"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012300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6450" cy="134143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700213"/>
            <a:ext cx="4137025" cy="4502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700213"/>
            <a:ext cx="4137025" cy="217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27488"/>
            <a:ext cx="4137025" cy="217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83540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7606450-50DB-40D3-A206-FE93C210995D}" type="datetimeFigureOut">
              <a:rPr lang="en-GB" smtClean="0"/>
              <a:t>29/09/2015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043552-13E2-4B52-914B-4F9DDE2A38E0}" type="slidenum">
              <a:rPr lang="en-GB" smtClean="0"/>
              <a:t>‹#›</a:t>
            </a:fld>
            <a:endParaRPr lang="en-GB"/>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7606450-50DB-40D3-A206-FE93C210995D}" type="datetimeFigureOut">
              <a:rPr lang="en-GB" smtClean="0"/>
              <a:t>29/09/2015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043552-13E2-4B52-914B-4F9DDE2A38E0}" type="slidenum">
              <a:rPr lang="en-GB" smtClean="0"/>
              <a:t>‹#›</a:t>
            </a:fld>
            <a:endParaRPr lang="en-GB"/>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606450-50DB-40D3-A206-FE93C210995D}" type="datetimeFigureOut">
              <a:rPr lang="en-GB" smtClean="0"/>
              <a:t>29/09/2015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043552-13E2-4B52-914B-4F9DDE2A38E0}" type="slidenum">
              <a:rPr lang="en-GB" smtClean="0"/>
              <a:t>‹#›</a:t>
            </a:fld>
            <a:endParaRPr lang="en-GB"/>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06450-50DB-40D3-A206-FE93C210995D}" type="datetimeFigureOut">
              <a:rPr lang="en-GB" smtClean="0"/>
              <a:t>29/09/2015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043552-13E2-4B52-914B-4F9DDE2A38E0}" type="slidenum">
              <a:rPr lang="en-GB" smtClean="0"/>
              <a:t>‹#›</a:t>
            </a:fld>
            <a:endParaRPr lang="en-GB"/>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606450-50DB-40D3-A206-FE93C210995D}" type="datetimeFigureOut">
              <a:rPr lang="en-GB" smtClean="0"/>
              <a:t>29/09/2015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043552-13E2-4B52-914B-4F9DDE2A38E0}" type="slidenum">
              <a:rPr lang="en-GB" smtClean="0"/>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606450-50DB-40D3-A206-FE93C210995D}" type="datetimeFigureOut">
              <a:rPr lang="en-GB" smtClean="0"/>
              <a:t>29/09/2015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043552-13E2-4B52-914B-4F9DDE2A38E0}" type="slidenum">
              <a:rPr lang="en-GB" smtClean="0"/>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7606450-50DB-40D3-A206-FE93C210995D}" type="datetimeFigureOut">
              <a:rPr lang="en-GB" smtClean="0"/>
              <a:t>29/09/2015</a:t>
            </a:fld>
            <a:endParaRPr lang="en-GB"/>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2D043552-13E2-4B52-914B-4F9DDE2A38E0}" type="slidenum">
              <a:rPr lang="en-GB" smtClean="0"/>
              <a:t>‹#›</a:t>
            </a:fld>
            <a:endParaRPr lang="en-GB"/>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1675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w="9525">
            <a:noFill/>
            <a:miter lim="800000"/>
            <a:headEnd/>
            <a:tailEnd/>
          </a:ln>
        </p:spPr>
        <p:txBody>
          <a:bodyPr wrap="none" anchor="ctr"/>
          <a:lstStyle/>
          <a:p>
            <a:pPr algn="ctr" eaLnBrk="0" fontAlgn="base" hangingPunct="0">
              <a:spcBef>
                <a:spcPct val="0"/>
              </a:spcBef>
              <a:spcAft>
                <a:spcPct val="0"/>
              </a:spcAft>
            </a:pPr>
            <a:endParaRPr lang="en-US" sz="2400">
              <a:solidFill>
                <a:srgbClr val="323D43"/>
              </a:solidFill>
              <a:latin typeface="Arial"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w="9525">
            <a:noFill/>
            <a:miter lim="800000"/>
            <a:headEnd/>
            <a:tailEnd/>
          </a:ln>
        </p:spPr>
        <p:txBody>
          <a:bodyPr wrap="none" anchor="ctr"/>
          <a:lstStyle/>
          <a:p>
            <a:pPr algn="ctr" eaLnBrk="0" fontAlgn="base" hangingPunct="0">
              <a:spcBef>
                <a:spcPct val="0"/>
              </a:spcBef>
              <a:spcAft>
                <a:spcPct val="0"/>
              </a:spcAft>
            </a:pPr>
            <a:endParaRPr lang="en-US" sz="1200">
              <a:solidFill>
                <a:srgbClr val="323D43"/>
              </a:solidFill>
              <a:latin typeface="Lucida Sans" charset="0"/>
            </a:endParaRPr>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eaLnBrk="0" fontAlgn="base" hangingPunct="0">
              <a:spcBef>
                <a:spcPct val="0"/>
              </a:spcBef>
              <a:spcAft>
                <a:spcPct val="0"/>
              </a:spcAft>
            </a:pPr>
            <a:endParaRPr lang="en-US">
              <a:solidFill>
                <a:srgbClr val="323D43"/>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eaLnBrk="0" fontAlgn="base" hangingPunct="0">
              <a:spcBef>
                <a:spcPct val="0"/>
              </a:spcBef>
              <a:spcAft>
                <a:spcPct val="0"/>
              </a:spcAft>
            </a:pPr>
            <a:endParaRPr lang="en-US">
              <a:solidFill>
                <a:srgbClr val="323D43"/>
              </a:solidFill>
            </a:endParaRPr>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p:spPr>
        <p:txBody>
          <a:bodyPr vert="horz" wrap="square" lIns="91440" tIns="45720" rIns="0" bIns="45720" numCol="1" anchor="t" anchorCtr="0" compatLnSpc="1">
            <a:prstTxWarp prst="textNoShape">
              <a:avLst/>
            </a:prstTxWarp>
          </a:bodyPr>
          <a:lstStyle>
            <a:lvl1pPr algn="r">
              <a:defRPr sz="1400">
                <a:latin typeface="Georgia" charset="0"/>
              </a:defRPr>
            </a:lvl1pPr>
          </a:lstStyle>
          <a:p>
            <a:pPr eaLnBrk="0" fontAlgn="base" hangingPunct="0">
              <a:spcBef>
                <a:spcPct val="0"/>
              </a:spcBef>
              <a:spcAft>
                <a:spcPct val="0"/>
              </a:spcAft>
            </a:pPr>
            <a:fld id="{6FCE1B41-B0AA-43F3-884D-B37C5F5413BC}" type="slidenum">
              <a:rPr lang="en-GB">
                <a:solidFill>
                  <a:srgbClr val="323D43"/>
                </a:solidFill>
              </a:rPr>
              <a:pPr eaLnBrk="0" fontAlgn="base" hangingPunct="0">
                <a:spcBef>
                  <a:spcPct val="0"/>
                </a:spcBef>
                <a:spcAft>
                  <a:spcPct val="0"/>
                </a:spcAft>
              </a:pPr>
              <a:t>‹#›</a:t>
            </a:fld>
            <a:endParaRPr lang="en-GB">
              <a:solidFill>
                <a:srgbClr val="323D43"/>
              </a:solidFill>
            </a:endParaRPr>
          </a:p>
        </p:txBody>
      </p:sp>
      <p:pic>
        <p:nvPicPr>
          <p:cNvPr id="1033" name="Picture 7" descr="marine_blue 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descr="Health Sciences_(CMYK).eps"/>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4800" y="381000"/>
            <a:ext cx="173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36549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mn-ea"/>
          <a:cs typeface="ＭＳ Ｐゴシック" pitchFamily="16" charset="-128"/>
        </a:defRPr>
      </a:lvl1pPr>
      <a:lvl2pPr marL="811213" indent="-288925" algn="l" rtl="0" eaLnBrk="1" fontAlgn="base" hangingPunct="1">
        <a:lnSpc>
          <a:spcPct val="90000"/>
        </a:lnSpc>
        <a:spcBef>
          <a:spcPct val="0"/>
        </a:spcBef>
        <a:spcAft>
          <a:spcPct val="50000"/>
        </a:spcAft>
        <a:buChar char="–"/>
        <a:defRPr sz="2400">
          <a:solidFill>
            <a:schemeClr val="tx1"/>
          </a:solidFill>
          <a:latin typeface="+mn-lt"/>
          <a:ea typeface="+mn-ea"/>
          <a:cs typeface="ＭＳ Ｐゴシック" pitchFamily="16" charset="-128"/>
        </a:defRPr>
      </a:lvl2pPr>
      <a:lvl3pPr marL="1219200" indent="-228600" algn="l" rtl="0" eaLnBrk="1" fontAlgn="base" hangingPunct="1">
        <a:lnSpc>
          <a:spcPct val="90000"/>
        </a:lnSpc>
        <a:spcBef>
          <a:spcPct val="20000"/>
        </a:spcBef>
        <a:spcAft>
          <a:spcPct val="0"/>
        </a:spcAft>
        <a:buChar char="•"/>
        <a:defRPr sz="2400">
          <a:solidFill>
            <a:schemeClr val="tx1"/>
          </a:solidFill>
          <a:latin typeface="+mn-lt"/>
          <a:ea typeface="+mn-ea"/>
          <a:cs typeface="ＭＳ Ｐゴシック" pitchFamily="16" charset="-128"/>
        </a:defRPr>
      </a:lvl3pPr>
      <a:lvl4pPr marL="1627188" indent="-228600" algn="l" rtl="0" eaLnBrk="1" fontAlgn="base" hangingPunct="1">
        <a:lnSpc>
          <a:spcPct val="90000"/>
        </a:lnSpc>
        <a:spcBef>
          <a:spcPct val="20000"/>
        </a:spcBef>
        <a:spcAft>
          <a:spcPct val="0"/>
        </a:spcAft>
        <a:buChar char="–"/>
        <a:defRPr sz="2400">
          <a:solidFill>
            <a:schemeClr val="tx1"/>
          </a:solidFill>
          <a:latin typeface="+mn-lt"/>
          <a:ea typeface="+mn-ea"/>
          <a:cs typeface="ＭＳ Ｐゴシック" pitchFamily="16" charset="-128"/>
        </a:defRPr>
      </a:lvl4pPr>
      <a:lvl5pPr marL="2057400" indent="-228600" algn="l" rtl="0" eaLnBrk="1" fontAlgn="base" hangingPunct="1">
        <a:lnSpc>
          <a:spcPct val="90000"/>
        </a:lnSpc>
        <a:spcBef>
          <a:spcPct val="20000"/>
        </a:spcBef>
        <a:spcAft>
          <a:spcPct val="0"/>
        </a:spcAft>
        <a:buChar char="»"/>
        <a:defRPr sz="2400">
          <a:solidFill>
            <a:schemeClr val="tx1"/>
          </a:solidFill>
          <a:latin typeface="+mn-lt"/>
          <a:ea typeface="+mn-ea"/>
          <a:cs typeface="ＭＳ Ｐゴシック" pitchFamily="16" charset="-128"/>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337D9D"/>
            </a:gs>
          </a:gsLst>
          <a:lin ang="5400000" scaled="1"/>
        </a:gradFill>
        <a:effectLst/>
      </p:bgPr>
    </p:bg>
    <p:spTree>
      <p:nvGrpSpPr>
        <p:cNvPr id="1" name=""/>
        <p:cNvGrpSpPr/>
        <p:nvPr/>
      </p:nvGrpSpPr>
      <p:grpSpPr>
        <a:xfrm>
          <a:off x="0" y="0"/>
          <a:ext cx="0" cy="0"/>
          <a:chOff x="0" y="0"/>
          <a:chExt cx="0" cy="0"/>
        </a:xfrm>
      </p:grpSpPr>
      <p:pic>
        <p:nvPicPr>
          <p:cNvPr id="1026" name="Picture 6" descr="SOHSlogo.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105525" y="325438"/>
            <a:ext cx="27495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title"/>
          </p:nvPr>
        </p:nvSpPr>
        <p:spPr bwMode="auto">
          <a:xfrm>
            <a:off x="358775" y="0"/>
            <a:ext cx="84264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Click to edit Master title style</a:t>
            </a:r>
          </a:p>
        </p:txBody>
      </p:sp>
      <p:sp>
        <p:nvSpPr>
          <p:cNvPr id="1028" name="Rectangle 5"/>
          <p:cNvSpPr>
            <a:spLocks noGrp="1" noChangeArrowheads="1"/>
          </p:cNvSpPr>
          <p:nvPr>
            <p:ph type="body" idx="1"/>
          </p:nvPr>
        </p:nvSpPr>
        <p:spPr bwMode="auto">
          <a:xfrm>
            <a:off x="358775" y="1700213"/>
            <a:ext cx="842645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extLst>
      <p:ext uri="{BB962C8B-B14F-4D97-AF65-F5344CB8AC3E}">
        <p14:creationId xmlns:p14="http://schemas.microsoft.com/office/powerpoint/2010/main" val="471135386"/>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tx2"/>
          </a:solidFill>
          <a:latin typeface="+mj-lt"/>
          <a:ea typeface="MS PGothic" pitchFamily="34" charset="-128"/>
          <a:cs typeface="+mj-cs"/>
        </a:defRPr>
      </a:lvl1pPr>
      <a:lvl2pPr algn="l" rtl="0" eaLnBrk="0" fontAlgn="base" hangingPunct="0">
        <a:spcBef>
          <a:spcPct val="0"/>
        </a:spcBef>
        <a:spcAft>
          <a:spcPct val="0"/>
        </a:spcAft>
        <a:defRPr sz="3600" b="1">
          <a:solidFill>
            <a:schemeClr val="tx2"/>
          </a:solidFill>
          <a:latin typeface="Lucida Sans" pitchFamily="34" charset="0"/>
          <a:ea typeface="MS PGothic" pitchFamily="34" charset="-128"/>
        </a:defRPr>
      </a:lvl2pPr>
      <a:lvl3pPr algn="l" rtl="0" eaLnBrk="0" fontAlgn="base" hangingPunct="0">
        <a:spcBef>
          <a:spcPct val="0"/>
        </a:spcBef>
        <a:spcAft>
          <a:spcPct val="0"/>
        </a:spcAft>
        <a:defRPr sz="3600" b="1">
          <a:solidFill>
            <a:schemeClr val="tx2"/>
          </a:solidFill>
          <a:latin typeface="Lucida Sans" pitchFamily="34" charset="0"/>
          <a:ea typeface="MS PGothic" pitchFamily="34" charset="-128"/>
        </a:defRPr>
      </a:lvl3pPr>
      <a:lvl4pPr algn="l" rtl="0" eaLnBrk="0" fontAlgn="base" hangingPunct="0">
        <a:spcBef>
          <a:spcPct val="0"/>
        </a:spcBef>
        <a:spcAft>
          <a:spcPct val="0"/>
        </a:spcAft>
        <a:defRPr sz="3600" b="1">
          <a:solidFill>
            <a:schemeClr val="tx2"/>
          </a:solidFill>
          <a:latin typeface="Lucida Sans" pitchFamily="34" charset="0"/>
          <a:ea typeface="MS PGothic" pitchFamily="34" charset="-128"/>
        </a:defRPr>
      </a:lvl4pPr>
      <a:lvl5pPr algn="l" rtl="0" eaLnBrk="0" fontAlgn="base" hangingPunct="0">
        <a:spcBef>
          <a:spcPct val="0"/>
        </a:spcBef>
        <a:spcAft>
          <a:spcPct val="0"/>
        </a:spcAft>
        <a:defRPr sz="3600" b="1">
          <a:solidFill>
            <a:schemeClr val="tx2"/>
          </a:solidFill>
          <a:latin typeface="Lucida Sans" pitchFamily="34" charset="0"/>
          <a:ea typeface="MS PGothic" pitchFamily="34" charset="-128"/>
        </a:defRPr>
      </a:lvl5pPr>
      <a:lvl6pPr marL="457200" algn="l" rtl="0" eaLnBrk="0" fontAlgn="base" hangingPunct="0">
        <a:spcBef>
          <a:spcPct val="0"/>
        </a:spcBef>
        <a:spcAft>
          <a:spcPct val="0"/>
        </a:spcAft>
        <a:defRPr sz="3600" b="1">
          <a:solidFill>
            <a:schemeClr val="tx2"/>
          </a:solidFill>
          <a:latin typeface="Lucida Sans" pitchFamily="34" charset="0"/>
          <a:ea typeface="ＭＳ Ｐゴシック" pitchFamily="34" charset="-128"/>
        </a:defRPr>
      </a:lvl6pPr>
      <a:lvl7pPr marL="914400" algn="l" rtl="0" eaLnBrk="0" fontAlgn="base" hangingPunct="0">
        <a:spcBef>
          <a:spcPct val="0"/>
        </a:spcBef>
        <a:spcAft>
          <a:spcPct val="0"/>
        </a:spcAft>
        <a:defRPr sz="3600" b="1">
          <a:solidFill>
            <a:schemeClr val="tx2"/>
          </a:solidFill>
          <a:latin typeface="Lucida Sans" pitchFamily="34" charset="0"/>
          <a:ea typeface="ＭＳ Ｐゴシック" pitchFamily="34" charset="-128"/>
        </a:defRPr>
      </a:lvl7pPr>
      <a:lvl8pPr marL="1371600" algn="l" rtl="0" eaLnBrk="0" fontAlgn="base" hangingPunct="0">
        <a:spcBef>
          <a:spcPct val="0"/>
        </a:spcBef>
        <a:spcAft>
          <a:spcPct val="0"/>
        </a:spcAft>
        <a:defRPr sz="3600" b="1">
          <a:solidFill>
            <a:schemeClr val="tx2"/>
          </a:solidFill>
          <a:latin typeface="Lucida Sans" pitchFamily="34" charset="0"/>
          <a:ea typeface="ＭＳ Ｐゴシック" pitchFamily="34" charset="-128"/>
        </a:defRPr>
      </a:lvl8pPr>
      <a:lvl9pPr marL="1828800" algn="l" rtl="0" eaLnBrk="0" fontAlgn="base" hangingPunct="0">
        <a:spcBef>
          <a:spcPct val="0"/>
        </a:spcBef>
        <a:spcAft>
          <a:spcPct val="0"/>
        </a:spcAft>
        <a:defRPr sz="3600" b="1">
          <a:solidFill>
            <a:schemeClr val="tx2"/>
          </a:solidFill>
          <a:latin typeface="Lucida Sans" pitchFamily="34" charset="0"/>
          <a:ea typeface="ＭＳ Ｐゴシック" pitchFamily="34" charset="-128"/>
        </a:defRPr>
      </a:lvl9pPr>
    </p:titleStyle>
    <p:bodyStyle>
      <a:lvl1pPr marL="271463" indent="-271463" algn="l" rtl="0" eaLnBrk="0" fontAlgn="base" hangingPunct="0">
        <a:spcBef>
          <a:spcPct val="70000"/>
        </a:spcBef>
        <a:spcAft>
          <a:spcPct val="0"/>
        </a:spcAft>
        <a:buClr>
          <a:schemeClr val="tx2"/>
        </a:buClr>
        <a:buFont typeface="Wingdings" pitchFamily="2" charset="2"/>
        <a:buChar char="§"/>
        <a:defRPr sz="3000">
          <a:solidFill>
            <a:schemeClr val="tx1"/>
          </a:solidFill>
          <a:latin typeface="+mn-lt"/>
          <a:ea typeface="MS PGothic" pitchFamily="34" charset="-128"/>
          <a:cs typeface="+mn-cs"/>
        </a:defRPr>
      </a:lvl1pPr>
      <a:lvl2pPr marL="809625" indent="-358775" algn="l" rtl="0" eaLnBrk="0" fontAlgn="base" hangingPunct="0">
        <a:lnSpc>
          <a:spcPct val="90000"/>
        </a:lnSpc>
        <a:spcBef>
          <a:spcPct val="30000"/>
        </a:spcBef>
        <a:spcAft>
          <a:spcPct val="0"/>
        </a:spcAft>
        <a:buClr>
          <a:schemeClr val="tx2"/>
        </a:buClr>
        <a:buFont typeface="Arial" pitchFamily="34" charset="0"/>
        <a:buChar char="–"/>
        <a:defRPr sz="2800">
          <a:solidFill>
            <a:schemeClr val="tx1"/>
          </a:solidFill>
          <a:latin typeface="+mn-lt"/>
          <a:ea typeface="MS PGothic" pitchFamily="34" charset="-128"/>
        </a:defRPr>
      </a:lvl2pPr>
      <a:lvl3pPr marL="1257300" indent="-268288" algn="l" rtl="0" eaLnBrk="0" fontAlgn="base" hangingPunct="0">
        <a:lnSpc>
          <a:spcPct val="90000"/>
        </a:lnSpc>
        <a:spcBef>
          <a:spcPct val="30000"/>
        </a:spcBef>
        <a:spcAft>
          <a:spcPct val="0"/>
        </a:spcAft>
        <a:buClr>
          <a:schemeClr val="tx2"/>
        </a:buClr>
        <a:buFont typeface="Symbol" pitchFamily="18" charset="2"/>
        <a:buChar char="·"/>
        <a:defRPr sz="2400">
          <a:solidFill>
            <a:schemeClr val="tx1"/>
          </a:solidFill>
          <a:latin typeface="+mn-lt"/>
          <a:ea typeface="MS PGothic" pitchFamily="34" charset="-128"/>
        </a:defRPr>
      </a:lvl3pPr>
      <a:lvl4pPr marL="1704975" indent="-268288" algn="l" rtl="0" eaLnBrk="0" fontAlgn="base" hangingPunct="0">
        <a:lnSpc>
          <a:spcPct val="90000"/>
        </a:lnSpc>
        <a:spcBef>
          <a:spcPct val="30000"/>
        </a:spcBef>
        <a:spcAft>
          <a:spcPct val="0"/>
        </a:spcAft>
        <a:buClr>
          <a:schemeClr val="tx2"/>
        </a:buClr>
        <a:buFont typeface="Arial" pitchFamily="34" charset="0"/>
        <a:buChar char="–"/>
        <a:defRPr sz="2000">
          <a:solidFill>
            <a:schemeClr val="tx1"/>
          </a:solidFill>
          <a:latin typeface="+mn-lt"/>
          <a:ea typeface="MS PGothic" pitchFamily="34" charset="-128"/>
        </a:defRPr>
      </a:lvl4pPr>
      <a:lvl5pPr marL="2152650" indent="-268288" algn="l" rtl="0" eaLnBrk="0" fontAlgn="base" hangingPunct="0">
        <a:lnSpc>
          <a:spcPct val="90000"/>
        </a:lnSpc>
        <a:spcBef>
          <a:spcPct val="30000"/>
        </a:spcBef>
        <a:spcAft>
          <a:spcPct val="0"/>
        </a:spcAft>
        <a:buClr>
          <a:schemeClr val="tx2"/>
        </a:buClr>
        <a:buFont typeface="Arial" pitchFamily="34" charset="0"/>
        <a:buChar char="»"/>
        <a:defRPr sz="2000">
          <a:solidFill>
            <a:schemeClr val="tx1"/>
          </a:solidFill>
          <a:latin typeface="+mn-lt"/>
          <a:ea typeface="MS PGothic" pitchFamily="34" charset="-128"/>
        </a:defRPr>
      </a:lvl5pPr>
      <a:lvl6pPr marL="2609850" indent="-268288" algn="l" rtl="0" eaLnBrk="0" fontAlgn="base" hangingPunct="0">
        <a:lnSpc>
          <a:spcPct val="90000"/>
        </a:lnSpc>
        <a:spcBef>
          <a:spcPct val="30000"/>
        </a:spcBef>
        <a:spcAft>
          <a:spcPct val="0"/>
        </a:spcAft>
        <a:buClr>
          <a:schemeClr val="tx2"/>
        </a:buClr>
        <a:buFont typeface="Arial" charset="0"/>
        <a:buChar char="»"/>
        <a:defRPr sz="2000">
          <a:solidFill>
            <a:schemeClr val="tx1"/>
          </a:solidFill>
          <a:latin typeface="+mn-lt"/>
          <a:ea typeface="+mn-ea"/>
        </a:defRPr>
      </a:lvl6pPr>
      <a:lvl7pPr marL="3067050" indent="-268288" algn="l" rtl="0" eaLnBrk="0" fontAlgn="base" hangingPunct="0">
        <a:lnSpc>
          <a:spcPct val="90000"/>
        </a:lnSpc>
        <a:spcBef>
          <a:spcPct val="30000"/>
        </a:spcBef>
        <a:spcAft>
          <a:spcPct val="0"/>
        </a:spcAft>
        <a:buClr>
          <a:schemeClr val="tx2"/>
        </a:buClr>
        <a:buFont typeface="Arial" charset="0"/>
        <a:buChar char="»"/>
        <a:defRPr sz="2000">
          <a:solidFill>
            <a:schemeClr val="tx1"/>
          </a:solidFill>
          <a:latin typeface="+mn-lt"/>
          <a:ea typeface="+mn-ea"/>
        </a:defRPr>
      </a:lvl7pPr>
      <a:lvl8pPr marL="3524250" indent="-268288" algn="l" rtl="0" eaLnBrk="0" fontAlgn="base" hangingPunct="0">
        <a:lnSpc>
          <a:spcPct val="90000"/>
        </a:lnSpc>
        <a:spcBef>
          <a:spcPct val="30000"/>
        </a:spcBef>
        <a:spcAft>
          <a:spcPct val="0"/>
        </a:spcAft>
        <a:buClr>
          <a:schemeClr val="tx2"/>
        </a:buClr>
        <a:buFont typeface="Arial" charset="0"/>
        <a:buChar char="»"/>
        <a:defRPr sz="2000">
          <a:solidFill>
            <a:schemeClr val="tx1"/>
          </a:solidFill>
          <a:latin typeface="+mn-lt"/>
          <a:ea typeface="+mn-ea"/>
        </a:defRPr>
      </a:lvl8pPr>
      <a:lvl9pPr marL="3981450" indent="-268288" algn="l" rtl="0" eaLnBrk="0" fontAlgn="base" hangingPunct="0">
        <a:lnSpc>
          <a:spcPct val="90000"/>
        </a:lnSpc>
        <a:spcBef>
          <a:spcPct val="30000"/>
        </a:spcBef>
        <a:spcAft>
          <a:spcPct val="0"/>
        </a:spcAft>
        <a:buClr>
          <a:schemeClr val="tx2"/>
        </a:buClr>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S.H.Demain@soton.ac.uk" TargetMode="Externa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8.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hyperlink" Target="http://www.woottonbridgeiow.org.uk/social/wp-content/uploads/2013/01/7502-073.jpg" TargetMode="Externa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jss1g09\AppData\Local\Microsoft\Windows\Temporary Internet Files\Content.Outlook\6KWGQY3D\HF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805264"/>
            <a:ext cx="1799590" cy="902970"/>
          </a:xfrm>
          <a:prstGeom prst="rect">
            <a:avLst/>
          </a:prstGeom>
          <a:noFill/>
          <a:ln>
            <a:noFill/>
          </a:ln>
        </p:spPr>
      </p:pic>
      <p:pic>
        <p:nvPicPr>
          <p:cNvPr id="6" name="Picture 5" descr="\\soton.ac.uk\ude\PersonalFiles\Users\jss1g09\mydocuments\SM VOICED\Logo Whit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5675176"/>
            <a:ext cx="1799590" cy="1047115"/>
          </a:xfrm>
          <a:prstGeom prst="rect">
            <a:avLst/>
          </a:prstGeom>
          <a:noFill/>
          <a:ln>
            <a:noFill/>
          </a:ln>
        </p:spPr>
      </p:pic>
      <p:sp>
        <p:nvSpPr>
          <p:cNvPr id="4" name="TextBox 3"/>
          <p:cNvSpPr txBox="1"/>
          <p:nvPr/>
        </p:nvSpPr>
        <p:spPr>
          <a:xfrm>
            <a:off x="395536" y="1628800"/>
            <a:ext cx="8208912" cy="3392724"/>
          </a:xfrm>
          <a:prstGeom prst="rect">
            <a:avLst/>
          </a:prstGeom>
          <a:noFill/>
        </p:spPr>
        <p:txBody>
          <a:bodyPr wrap="square" rtlCol="0">
            <a:spAutoFit/>
          </a:bodyPr>
          <a:lstStyle/>
          <a:p>
            <a:pPr>
              <a:lnSpc>
                <a:spcPct val="115000"/>
              </a:lnSpc>
              <a:spcAft>
                <a:spcPts val="1000"/>
              </a:spcAft>
            </a:pPr>
            <a:r>
              <a:rPr lang="en-GB" sz="3600" b="1" dirty="0" smtClean="0">
                <a:solidFill>
                  <a:schemeClr val="bg1"/>
                </a:solidFill>
                <a:latin typeface="Calibri"/>
                <a:ea typeface="SimSun"/>
                <a:cs typeface="Arial"/>
              </a:rPr>
              <a:t>Which </a:t>
            </a:r>
            <a:r>
              <a:rPr lang="en-GB" sz="3600" b="1" dirty="0">
                <a:solidFill>
                  <a:schemeClr val="bg1"/>
                </a:solidFill>
                <a:latin typeface="Calibri"/>
                <a:ea typeface="SimSun"/>
                <a:cs typeface="Arial"/>
              </a:rPr>
              <a:t>outcomes of self-management matter to patients, family/carers, health professionals and </a:t>
            </a:r>
            <a:r>
              <a:rPr lang="en-GB" sz="3600" b="1" dirty="0" smtClean="0">
                <a:solidFill>
                  <a:schemeClr val="bg1"/>
                </a:solidFill>
                <a:latin typeface="Calibri"/>
                <a:ea typeface="SimSun"/>
                <a:cs typeface="Arial"/>
              </a:rPr>
              <a:t>commissioners?</a:t>
            </a:r>
          </a:p>
          <a:p>
            <a:pPr>
              <a:lnSpc>
                <a:spcPct val="115000"/>
              </a:lnSpc>
              <a:spcAft>
                <a:spcPts val="1000"/>
              </a:spcAft>
            </a:pPr>
            <a:endParaRPr lang="en-GB" sz="3200" b="1" dirty="0">
              <a:solidFill>
                <a:schemeClr val="bg1"/>
              </a:solidFill>
              <a:effectLst/>
              <a:latin typeface="Calibri"/>
              <a:ea typeface="SimSun"/>
              <a:cs typeface="Arial"/>
            </a:endParaRPr>
          </a:p>
          <a:p>
            <a:pPr>
              <a:lnSpc>
                <a:spcPct val="115000"/>
              </a:lnSpc>
              <a:spcAft>
                <a:spcPts val="1000"/>
              </a:spcAft>
            </a:pPr>
            <a:r>
              <a:rPr lang="en-GB" sz="3200" dirty="0" smtClean="0">
                <a:solidFill>
                  <a:schemeClr val="bg1"/>
                </a:solidFill>
                <a:latin typeface="Calibri"/>
                <a:ea typeface="SimSun"/>
                <a:cs typeface="Arial"/>
              </a:rPr>
              <a:t>Dr Sara Demain, Associate Professor</a:t>
            </a:r>
            <a:endParaRPr lang="en-GB" sz="3200" b="1" dirty="0" smtClean="0">
              <a:solidFill>
                <a:schemeClr val="bg1"/>
              </a:solidFill>
              <a:latin typeface="Calibri"/>
              <a:ea typeface="SimSun"/>
              <a:cs typeface="Arial"/>
            </a:endParaRPr>
          </a:p>
        </p:txBody>
      </p:sp>
    </p:spTree>
    <p:extLst>
      <p:ext uri="{BB962C8B-B14F-4D97-AF65-F5344CB8AC3E}">
        <p14:creationId xmlns:p14="http://schemas.microsoft.com/office/powerpoint/2010/main" val="2638289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8775" y="-265113"/>
            <a:ext cx="8426450" cy="1341438"/>
          </a:xfrm>
        </p:spPr>
        <p:txBody>
          <a:bodyPr/>
          <a:lstStyle/>
          <a:p>
            <a:r>
              <a:rPr lang="en-GB" altLang="en-US" dirty="0" smtClean="0"/>
              <a:t>Aims</a:t>
            </a:r>
          </a:p>
        </p:txBody>
      </p:sp>
      <p:sp>
        <p:nvSpPr>
          <p:cNvPr id="10243" name="Rectangle 3"/>
          <p:cNvSpPr>
            <a:spLocks noGrp="1" noChangeArrowheads="1"/>
          </p:cNvSpPr>
          <p:nvPr>
            <p:ph type="body" idx="1"/>
          </p:nvPr>
        </p:nvSpPr>
        <p:spPr>
          <a:xfrm>
            <a:off x="304800" y="1484784"/>
            <a:ext cx="8534400" cy="4824413"/>
          </a:xfrm>
        </p:spPr>
        <p:txBody>
          <a:bodyPr/>
          <a:lstStyle/>
          <a:p>
            <a:r>
              <a:rPr lang="en-GB" altLang="en-US" dirty="0" smtClean="0"/>
              <a:t>To understand-</a:t>
            </a:r>
          </a:p>
          <a:p>
            <a:r>
              <a:rPr lang="en-GB" altLang="en-US" dirty="0" smtClean="0"/>
              <a:t>What outcomes each stakeholder wants SM to achieve?</a:t>
            </a:r>
          </a:p>
          <a:p>
            <a:r>
              <a:rPr lang="en-GB" altLang="en-US" dirty="0" smtClean="0"/>
              <a:t>How they would recognise successful SM and successful SM support?</a:t>
            </a:r>
          </a:p>
          <a:p>
            <a:pPr>
              <a:lnSpc>
                <a:spcPct val="90000"/>
              </a:lnSpc>
            </a:pPr>
            <a:r>
              <a:rPr lang="en-GB" altLang="en-US" dirty="0" smtClean="0"/>
              <a:t>Identify consensus and disparity</a:t>
            </a:r>
          </a:p>
          <a:p>
            <a:pPr>
              <a:lnSpc>
                <a:spcPct val="90000"/>
              </a:lnSpc>
            </a:pPr>
            <a:endParaRPr lang="en-GB" altLang="en-US" dirty="0" smtClean="0"/>
          </a:p>
        </p:txBody>
      </p:sp>
      <p:sp>
        <p:nvSpPr>
          <p:cNvPr id="10244" name="Rectangle 3"/>
          <p:cNvSpPr>
            <a:spLocks noChangeArrowheads="1"/>
          </p:cNvSpPr>
          <p:nvPr/>
        </p:nvSpPr>
        <p:spPr bwMode="auto">
          <a:xfrm>
            <a:off x="6223000" y="908050"/>
            <a:ext cx="942975" cy="3365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bIns="0" anchor="ctr"/>
          <a:lstStyle>
            <a:lvl1pPr>
              <a:defRPr sz="2400">
                <a:solidFill>
                  <a:srgbClr val="000000"/>
                </a:solidFill>
                <a:latin typeface="Lucida Sans" pitchFamily="34" charset="0"/>
                <a:ea typeface="MS PGothic" pitchFamily="34" charset="-128"/>
              </a:defRPr>
            </a:lvl1pPr>
            <a:lvl2pPr marL="742950" indent="-285750">
              <a:defRPr sz="2400">
                <a:solidFill>
                  <a:srgbClr val="000000"/>
                </a:solidFill>
                <a:latin typeface="Lucida Sans" pitchFamily="34" charset="0"/>
                <a:ea typeface="MS PGothic" pitchFamily="34" charset="-128"/>
              </a:defRPr>
            </a:lvl2pPr>
            <a:lvl3pPr marL="1143000" indent="-228600">
              <a:defRPr sz="2400">
                <a:solidFill>
                  <a:srgbClr val="000000"/>
                </a:solidFill>
                <a:latin typeface="Lucida Sans" pitchFamily="34" charset="0"/>
                <a:ea typeface="MS PGothic" pitchFamily="34" charset="-128"/>
              </a:defRPr>
            </a:lvl3pPr>
            <a:lvl4pPr marL="1600200" indent="-228600">
              <a:defRPr sz="2400">
                <a:solidFill>
                  <a:srgbClr val="000000"/>
                </a:solidFill>
                <a:latin typeface="Lucida Sans" pitchFamily="34" charset="0"/>
                <a:ea typeface="MS PGothic" pitchFamily="34" charset="-128"/>
              </a:defRPr>
            </a:lvl4pPr>
            <a:lvl5pPr marL="2057400" indent="-228600">
              <a:defRPr sz="2400">
                <a:solidFill>
                  <a:srgbClr val="000000"/>
                </a:solidFill>
                <a:latin typeface="Lucida Sans" pitchFamily="34" charset="0"/>
                <a:ea typeface="MS PGothic"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9pPr>
          </a:lstStyle>
          <a:p>
            <a:pPr algn="ctr" eaLnBrk="0" fontAlgn="base" hangingPunct="0">
              <a:spcBef>
                <a:spcPct val="0"/>
              </a:spcBef>
              <a:spcAft>
                <a:spcPct val="0"/>
              </a:spcAft>
            </a:pPr>
            <a:endParaRPr lang="en-GB" altLang="en-US" smtClean="0">
              <a:cs typeface="Arial" pitchFamily="34" charset="0"/>
            </a:endParaRPr>
          </a:p>
        </p:txBody>
      </p:sp>
    </p:spTree>
    <p:extLst>
      <p:ext uri="{BB962C8B-B14F-4D97-AF65-F5344CB8AC3E}">
        <p14:creationId xmlns:p14="http://schemas.microsoft.com/office/powerpoint/2010/main" val="2318317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561EA05-B320-41A9-8742-540E4D1FCE04}" type="slidenum">
              <a:rPr lang="en-GB" smtClean="0">
                <a:solidFill>
                  <a:srgbClr val="323D43"/>
                </a:solidFill>
              </a:rPr>
              <a:pPr/>
              <a:t>11</a:t>
            </a:fld>
            <a:endParaRPr lang="en-GB">
              <a:solidFill>
                <a:srgbClr val="323D43"/>
              </a:solidFill>
            </a:endParaRPr>
          </a:p>
        </p:txBody>
      </p:sp>
      <p:sp>
        <p:nvSpPr>
          <p:cNvPr id="7" name="TextBox 6"/>
          <p:cNvSpPr txBox="1"/>
          <p:nvPr/>
        </p:nvSpPr>
        <p:spPr>
          <a:xfrm>
            <a:off x="251520" y="908720"/>
            <a:ext cx="7992888" cy="707886"/>
          </a:xfrm>
          <a:prstGeom prst="rect">
            <a:avLst/>
          </a:prstGeom>
          <a:noFill/>
        </p:spPr>
        <p:txBody>
          <a:bodyPr wrap="square" rtlCol="0">
            <a:spAutoFit/>
          </a:bodyPr>
          <a:lstStyle/>
          <a:p>
            <a:r>
              <a:rPr lang="en-GB" sz="4000" b="1" dirty="0" smtClean="0">
                <a:solidFill>
                  <a:schemeClr val="bg1"/>
                </a:solidFill>
                <a:latin typeface="Calibri" panose="020F0502020204030204" pitchFamily="34" charset="0"/>
              </a:rPr>
              <a:t>Methods</a:t>
            </a:r>
          </a:p>
        </p:txBody>
      </p:sp>
      <p:sp>
        <p:nvSpPr>
          <p:cNvPr id="8" name="TextBox 7"/>
          <p:cNvSpPr txBox="1"/>
          <p:nvPr/>
        </p:nvSpPr>
        <p:spPr>
          <a:xfrm>
            <a:off x="251520" y="2105561"/>
            <a:ext cx="7992888" cy="523220"/>
          </a:xfrm>
          <a:prstGeom prst="rect">
            <a:avLst/>
          </a:prstGeom>
          <a:noFill/>
        </p:spPr>
        <p:txBody>
          <a:bodyPr wrap="square" rtlCol="0">
            <a:spAutoFit/>
          </a:bodyPr>
          <a:lstStyle/>
          <a:p>
            <a:pPr marL="914400" lvl="1" indent="-457200">
              <a:buFont typeface="Arial" panose="020B0604020202020204" pitchFamily="34" charset="0"/>
              <a:buChar char="•"/>
            </a:pPr>
            <a:endParaRPr lang="en-GB" sz="2800" b="1" dirty="0" smtClean="0">
              <a:solidFill>
                <a:schemeClr val="bg1"/>
              </a:solidFill>
              <a:latin typeface="Calibri" panose="020F0502020204030204" pitchFamily="34" charset="0"/>
            </a:endParaRPr>
          </a:p>
        </p:txBody>
      </p:sp>
      <p:pic>
        <p:nvPicPr>
          <p:cNvPr id="9" name="Picture 8" descr="\\soton.ac.uk\ude\PersonalFiles\Users\jss1g09\mydocuments\SM VOICED\Logo Whit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5724530"/>
            <a:ext cx="1799590" cy="1047115"/>
          </a:xfrm>
          <a:prstGeom prst="rect">
            <a:avLst/>
          </a:prstGeom>
          <a:noFill/>
          <a:ln>
            <a:noFill/>
          </a:ln>
        </p:spPr>
      </p:pic>
      <p:pic>
        <p:nvPicPr>
          <p:cNvPr id="10" name="Picture 9" descr="C:\Users\jss1g09\AppData\Local\Microsoft\Windows\Temporary Internet Files\Content.Outlook\6KWGQY3D\HF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805264"/>
            <a:ext cx="1799590" cy="902970"/>
          </a:xfrm>
          <a:prstGeom prst="rect">
            <a:avLst/>
          </a:prstGeom>
          <a:noFill/>
          <a:ln>
            <a:noFill/>
          </a:ln>
        </p:spPr>
      </p:pic>
      <p:sp>
        <p:nvSpPr>
          <p:cNvPr id="11" name="TextBox 10"/>
          <p:cNvSpPr txBox="1"/>
          <p:nvPr/>
        </p:nvSpPr>
        <p:spPr>
          <a:xfrm>
            <a:off x="403920" y="1920895"/>
            <a:ext cx="8488560" cy="3108543"/>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2800" dirty="0" smtClean="0">
                <a:solidFill>
                  <a:schemeClr val="bg1"/>
                </a:solidFill>
                <a:latin typeface="Lucida Sans" panose="020B0602030504020204" pitchFamily="34" charset="0"/>
              </a:rPr>
              <a:t>Phase 1 – Systematic review. </a:t>
            </a:r>
          </a:p>
          <a:p>
            <a:pPr marL="914400" lvl="1" indent="-457200">
              <a:lnSpc>
                <a:spcPct val="150000"/>
              </a:lnSpc>
              <a:buFont typeface="Arial" panose="020B0604020202020204" pitchFamily="34" charset="0"/>
              <a:buChar char="•"/>
            </a:pPr>
            <a:r>
              <a:rPr lang="en-GB" sz="2800" dirty="0" err="1" smtClean="0">
                <a:solidFill>
                  <a:schemeClr val="bg1"/>
                </a:solidFill>
                <a:latin typeface="Lucida Sans" panose="020B0602030504020204" pitchFamily="34" charset="0"/>
              </a:rPr>
              <a:t>Boger</a:t>
            </a:r>
            <a:r>
              <a:rPr lang="en-GB" sz="2800" dirty="0" smtClean="0">
                <a:solidFill>
                  <a:schemeClr val="bg1"/>
                </a:solidFill>
                <a:latin typeface="Lucida Sans" panose="020B0602030504020204" pitchFamily="34" charset="0"/>
              </a:rPr>
              <a:t> et al; </a:t>
            </a:r>
            <a:r>
              <a:rPr lang="en-GB" sz="2800" dirty="0" err="1" smtClean="0">
                <a:solidFill>
                  <a:schemeClr val="bg1"/>
                </a:solidFill>
                <a:latin typeface="Lucida Sans" panose="020B0602030504020204" pitchFamily="34" charset="0"/>
              </a:rPr>
              <a:t>PLOS</a:t>
            </a:r>
            <a:r>
              <a:rPr lang="en-GB" sz="2800" dirty="0" smtClean="0">
                <a:solidFill>
                  <a:schemeClr val="bg1"/>
                </a:solidFill>
                <a:latin typeface="Lucida Sans" panose="020B0602030504020204" pitchFamily="34" charset="0"/>
              </a:rPr>
              <a:t>-One.</a:t>
            </a:r>
          </a:p>
          <a:p>
            <a:pPr marL="457200" indent="-457200">
              <a:lnSpc>
                <a:spcPct val="150000"/>
              </a:lnSpc>
              <a:buFont typeface="Arial" panose="020B0604020202020204" pitchFamily="34" charset="0"/>
              <a:buChar char="•"/>
            </a:pPr>
            <a:r>
              <a:rPr lang="en-GB" sz="2800" dirty="0" smtClean="0">
                <a:solidFill>
                  <a:schemeClr val="bg1"/>
                </a:solidFill>
                <a:latin typeface="Lucida Sans" panose="020B0602030504020204" pitchFamily="34" charset="0"/>
              </a:rPr>
              <a:t>Phase 2 – Qualitative data gathering</a:t>
            </a:r>
          </a:p>
          <a:p>
            <a:pPr marL="457200" indent="-457200">
              <a:lnSpc>
                <a:spcPct val="150000"/>
              </a:lnSpc>
              <a:buFont typeface="Arial" panose="020B0604020202020204" pitchFamily="34" charset="0"/>
              <a:buChar char="•"/>
            </a:pPr>
            <a:r>
              <a:rPr lang="en-GB" sz="2800" dirty="0" smtClean="0">
                <a:solidFill>
                  <a:schemeClr val="bg1"/>
                </a:solidFill>
                <a:latin typeface="Lucida Sans" panose="020B0602030504020204" pitchFamily="34" charset="0"/>
              </a:rPr>
              <a:t>Phase 3 - Delphi</a:t>
            </a:r>
          </a:p>
          <a:p>
            <a:pPr marL="457200" indent="-457200">
              <a:buFont typeface="Arial" panose="020B0604020202020204" pitchFamily="34" charset="0"/>
              <a:buChar char="•"/>
            </a:pPr>
            <a:endParaRPr lang="en-GB" sz="2800" b="1" dirty="0" smtClean="0">
              <a:solidFill>
                <a:schemeClr val="bg1"/>
              </a:solidFill>
              <a:latin typeface="Calibri" panose="020F0502020204030204" pitchFamily="34" charset="0"/>
            </a:endParaRPr>
          </a:p>
        </p:txBody>
      </p:sp>
    </p:spTree>
    <p:extLst>
      <p:ext uri="{BB962C8B-B14F-4D97-AF65-F5344CB8AC3E}">
        <p14:creationId xmlns:p14="http://schemas.microsoft.com/office/powerpoint/2010/main" val="1007193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8775" y="-265113"/>
            <a:ext cx="8426450" cy="1341438"/>
          </a:xfrm>
        </p:spPr>
        <p:txBody>
          <a:bodyPr/>
          <a:lstStyle/>
          <a:p>
            <a:r>
              <a:rPr lang="en-GB" altLang="en-US" dirty="0" smtClean="0"/>
              <a:t>Methods</a:t>
            </a:r>
          </a:p>
        </p:txBody>
      </p:sp>
      <p:sp>
        <p:nvSpPr>
          <p:cNvPr id="10243" name="Rectangle 3"/>
          <p:cNvSpPr>
            <a:spLocks noGrp="1" noChangeArrowheads="1"/>
          </p:cNvSpPr>
          <p:nvPr>
            <p:ph type="body" idx="1"/>
          </p:nvPr>
        </p:nvSpPr>
        <p:spPr>
          <a:xfrm>
            <a:off x="341155" y="1628800"/>
            <a:ext cx="8641208" cy="4824413"/>
          </a:xfrm>
        </p:spPr>
        <p:txBody>
          <a:bodyPr/>
          <a:lstStyle/>
          <a:p>
            <a:r>
              <a:rPr lang="en-GB" altLang="en-US" dirty="0" smtClean="0"/>
              <a:t> 3 conditions: diabetes, stroke, colorectal cancer</a:t>
            </a:r>
          </a:p>
          <a:p>
            <a:r>
              <a:rPr lang="en-GB" altLang="en-US" dirty="0" smtClean="0"/>
              <a:t>3 centres: Southampton; Leeds; London +  50 mile radius (urban and rural)</a:t>
            </a:r>
          </a:p>
          <a:p>
            <a:r>
              <a:rPr lang="en-GB" altLang="en-US" dirty="0" smtClean="0"/>
              <a:t>+ NHS England commissioning policy makers </a:t>
            </a:r>
          </a:p>
        </p:txBody>
      </p:sp>
      <p:sp>
        <p:nvSpPr>
          <p:cNvPr id="10244" name="Rectangle 3"/>
          <p:cNvSpPr>
            <a:spLocks noChangeArrowheads="1"/>
          </p:cNvSpPr>
          <p:nvPr/>
        </p:nvSpPr>
        <p:spPr bwMode="auto">
          <a:xfrm>
            <a:off x="6223000" y="908050"/>
            <a:ext cx="942975" cy="3365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bIns="0" anchor="ctr"/>
          <a:lstStyle>
            <a:lvl1pPr>
              <a:defRPr sz="2400">
                <a:solidFill>
                  <a:srgbClr val="000000"/>
                </a:solidFill>
                <a:latin typeface="Lucida Sans" pitchFamily="34" charset="0"/>
                <a:ea typeface="MS PGothic" pitchFamily="34" charset="-128"/>
              </a:defRPr>
            </a:lvl1pPr>
            <a:lvl2pPr marL="742950" indent="-285750">
              <a:defRPr sz="2400">
                <a:solidFill>
                  <a:srgbClr val="000000"/>
                </a:solidFill>
                <a:latin typeface="Lucida Sans" pitchFamily="34" charset="0"/>
                <a:ea typeface="MS PGothic" pitchFamily="34" charset="-128"/>
              </a:defRPr>
            </a:lvl2pPr>
            <a:lvl3pPr marL="1143000" indent="-228600">
              <a:defRPr sz="2400">
                <a:solidFill>
                  <a:srgbClr val="000000"/>
                </a:solidFill>
                <a:latin typeface="Lucida Sans" pitchFamily="34" charset="0"/>
                <a:ea typeface="MS PGothic" pitchFamily="34" charset="-128"/>
              </a:defRPr>
            </a:lvl3pPr>
            <a:lvl4pPr marL="1600200" indent="-228600">
              <a:defRPr sz="2400">
                <a:solidFill>
                  <a:srgbClr val="000000"/>
                </a:solidFill>
                <a:latin typeface="Lucida Sans" pitchFamily="34" charset="0"/>
                <a:ea typeface="MS PGothic" pitchFamily="34" charset="-128"/>
              </a:defRPr>
            </a:lvl4pPr>
            <a:lvl5pPr marL="2057400" indent="-228600">
              <a:defRPr sz="2400">
                <a:solidFill>
                  <a:srgbClr val="000000"/>
                </a:solidFill>
                <a:latin typeface="Lucida Sans" pitchFamily="34" charset="0"/>
                <a:ea typeface="MS PGothic"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9pPr>
          </a:lstStyle>
          <a:p>
            <a:pPr algn="ctr" eaLnBrk="0" fontAlgn="base" hangingPunct="0">
              <a:spcBef>
                <a:spcPct val="0"/>
              </a:spcBef>
              <a:spcAft>
                <a:spcPct val="0"/>
              </a:spcAft>
            </a:pPr>
            <a:endParaRPr lang="en-GB" altLang="en-US" smtClean="0">
              <a:cs typeface="Arial" pitchFamily="34" charset="0"/>
            </a:endParaRPr>
          </a:p>
        </p:txBody>
      </p:sp>
      <p:pic>
        <p:nvPicPr>
          <p:cNvPr id="5" name="Picture 4" descr="\\soton.ac.uk\ude\PersonalFiles\Users\jss1g09\mydocuments\SM VOICED\Logo Whit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5724530"/>
            <a:ext cx="1799590" cy="1047115"/>
          </a:xfrm>
          <a:prstGeom prst="rect">
            <a:avLst/>
          </a:prstGeom>
          <a:noFill/>
          <a:ln>
            <a:noFill/>
          </a:ln>
        </p:spPr>
      </p:pic>
      <p:pic>
        <p:nvPicPr>
          <p:cNvPr id="6" name="Picture 5" descr="C:\Users\jss1g09\AppData\Local\Microsoft\Windows\Temporary Internet Files\Content.Outlook\6KWGQY3D\HF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805264"/>
            <a:ext cx="1799590" cy="902970"/>
          </a:xfrm>
          <a:prstGeom prst="rect">
            <a:avLst/>
          </a:prstGeom>
          <a:noFill/>
          <a:ln>
            <a:noFill/>
          </a:ln>
        </p:spPr>
      </p:pic>
    </p:spTree>
    <p:extLst>
      <p:ext uri="{BB962C8B-B14F-4D97-AF65-F5344CB8AC3E}">
        <p14:creationId xmlns:p14="http://schemas.microsoft.com/office/powerpoint/2010/main" val="3582305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8775" y="-265113"/>
            <a:ext cx="8426450" cy="1341438"/>
          </a:xfrm>
        </p:spPr>
        <p:txBody>
          <a:bodyPr/>
          <a:lstStyle/>
          <a:p>
            <a:r>
              <a:rPr lang="en-GB" altLang="en-US" dirty="0" smtClean="0"/>
              <a:t>Methods</a:t>
            </a:r>
          </a:p>
        </p:txBody>
      </p:sp>
      <p:sp>
        <p:nvSpPr>
          <p:cNvPr id="10243" name="Rectangle 3"/>
          <p:cNvSpPr>
            <a:spLocks noGrp="1" noChangeArrowheads="1"/>
          </p:cNvSpPr>
          <p:nvPr>
            <p:ph type="body" idx="1"/>
          </p:nvPr>
        </p:nvSpPr>
        <p:spPr>
          <a:xfrm>
            <a:off x="251520" y="1266825"/>
            <a:ext cx="8784976" cy="4824413"/>
          </a:xfrm>
        </p:spPr>
        <p:txBody>
          <a:bodyPr/>
          <a:lstStyle/>
          <a:p>
            <a:pPr>
              <a:lnSpc>
                <a:spcPct val="90000"/>
              </a:lnSpc>
            </a:pPr>
            <a:r>
              <a:rPr lang="en-GB" altLang="en-US" dirty="0" smtClean="0"/>
              <a:t>Focus groups and interviews</a:t>
            </a:r>
          </a:p>
          <a:p>
            <a:r>
              <a:rPr lang="en-GB" dirty="0" smtClean="0"/>
              <a:t>People’s understanding of:</a:t>
            </a:r>
          </a:p>
          <a:p>
            <a:pPr lvl="1"/>
            <a:r>
              <a:rPr lang="en-GB" dirty="0" smtClean="0"/>
              <a:t> SM and SM support</a:t>
            </a:r>
          </a:p>
          <a:p>
            <a:pPr lvl="1"/>
            <a:r>
              <a:rPr lang="en-GB" dirty="0" smtClean="0"/>
              <a:t>desired outcomes</a:t>
            </a:r>
          </a:p>
          <a:p>
            <a:pPr lvl="1"/>
            <a:r>
              <a:rPr lang="en-GB" dirty="0" smtClean="0"/>
              <a:t>what was the point of SM?  What would constitute a good </a:t>
            </a:r>
            <a:r>
              <a:rPr lang="en-GB" dirty="0"/>
              <a:t>/ bad </a:t>
            </a:r>
            <a:r>
              <a:rPr lang="en-GB" dirty="0" smtClean="0"/>
              <a:t>‘self-manager’? How could SM support be evaluated?</a:t>
            </a:r>
          </a:p>
          <a:p>
            <a:pPr>
              <a:lnSpc>
                <a:spcPct val="90000"/>
              </a:lnSpc>
            </a:pPr>
            <a:r>
              <a:rPr lang="en-GB" altLang="en-US" dirty="0" smtClean="0"/>
              <a:t>Deductive thematic analysis - coding schema developed from SR</a:t>
            </a:r>
          </a:p>
          <a:p>
            <a:pPr marL="514350" indent="-514350">
              <a:lnSpc>
                <a:spcPct val="90000"/>
              </a:lnSpc>
              <a:buFont typeface="+mj-lt"/>
              <a:buAutoNum type="arabicPeriod"/>
            </a:pPr>
            <a:endParaRPr lang="en-GB" altLang="en-US" dirty="0" smtClean="0"/>
          </a:p>
        </p:txBody>
      </p:sp>
      <p:sp>
        <p:nvSpPr>
          <p:cNvPr id="10244" name="Rectangle 3"/>
          <p:cNvSpPr>
            <a:spLocks noChangeArrowheads="1"/>
          </p:cNvSpPr>
          <p:nvPr/>
        </p:nvSpPr>
        <p:spPr bwMode="auto">
          <a:xfrm>
            <a:off x="6223000" y="908050"/>
            <a:ext cx="942975" cy="3365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bIns="0" anchor="ctr"/>
          <a:lstStyle>
            <a:lvl1pPr>
              <a:defRPr sz="2400">
                <a:solidFill>
                  <a:srgbClr val="000000"/>
                </a:solidFill>
                <a:latin typeface="Lucida Sans" pitchFamily="34" charset="0"/>
                <a:ea typeface="MS PGothic" pitchFamily="34" charset="-128"/>
              </a:defRPr>
            </a:lvl1pPr>
            <a:lvl2pPr marL="742950" indent="-285750">
              <a:defRPr sz="2400">
                <a:solidFill>
                  <a:srgbClr val="000000"/>
                </a:solidFill>
                <a:latin typeface="Lucida Sans" pitchFamily="34" charset="0"/>
                <a:ea typeface="MS PGothic" pitchFamily="34" charset="-128"/>
              </a:defRPr>
            </a:lvl2pPr>
            <a:lvl3pPr marL="1143000" indent="-228600">
              <a:defRPr sz="2400">
                <a:solidFill>
                  <a:srgbClr val="000000"/>
                </a:solidFill>
                <a:latin typeface="Lucida Sans" pitchFamily="34" charset="0"/>
                <a:ea typeface="MS PGothic" pitchFamily="34" charset="-128"/>
              </a:defRPr>
            </a:lvl3pPr>
            <a:lvl4pPr marL="1600200" indent="-228600">
              <a:defRPr sz="2400">
                <a:solidFill>
                  <a:srgbClr val="000000"/>
                </a:solidFill>
                <a:latin typeface="Lucida Sans" pitchFamily="34" charset="0"/>
                <a:ea typeface="MS PGothic" pitchFamily="34" charset="-128"/>
              </a:defRPr>
            </a:lvl4pPr>
            <a:lvl5pPr marL="2057400" indent="-228600">
              <a:defRPr sz="2400">
                <a:solidFill>
                  <a:srgbClr val="000000"/>
                </a:solidFill>
                <a:latin typeface="Lucida Sans" pitchFamily="34" charset="0"/>
                <a:ea typeface="MS PGothic"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9pPr>
          </a:lstStyle>
          <a:p>
            <a:pPr algn="ctr" eaLnBrk="0" fontAlgn="base" hangingPunct="0">
              <a:spcBef>
                <a:spcPct val="0"/>
              </a:spcBef>
              <a:spcAft>
                <a:spcPct val="0"/>
              </a:spcAft>
            </a:pPr>
            <a:endParaRPr lang="en-GB" altLang="en-US" smtClean="0">
              <a:cs typeface="Arial" pitchFamily="34" charset="0"/>
            </a:endParaRPr>
          </a:p>
        </p:txBody>
      </p:sp>
      <p:pic>
        <p:nvPicPr>
          <p:cNvPr id="5" name="Picture 4" descr="\\soton.ac.uk\ude\PersonalFiles\Users\jss1g09\mydocuments\SM VOICED\Logo Whit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5724530"/>
            <a:ext cx="1799590" cy="1047115"/>
          </a:xfrm>
          <a:prstGeom prst="rect">
            <a:avLst/>
          </a:prstGeom>
          <a:noFill/>
          <a:ln>
            <a:noFill/>
          </a:ln>
        </p:spPr>
      </p:pic>
    </p:spTree>
    <p:extLst>
      <p:ext uri="{BB962C8B-B14F-4D97-AF65-F5344CB8AC3E}">
        <p14:creationId xmlns:p14="http://schemas.microsoft.com/office/powerpoint/2010/main" val="3225006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8775" y="-265113"/>
            <a:ext cx="8426450" cy="1341438"/>
          </a:xfrm>
        </p:spPr>
        <p:txBody>
          <a:bodyPr/>
          <a:lstStyle/>
          <a:p>
            <a:r>
              <a:rPr lang="en-GB" altLang="en-US" dirty="0" smtClean="0"/>
              <a:t>Sample </a:t>
            </a:r>
            <a:r>
              <a:rPr lang="en-GB" altLang="en-US" dirty="0" smtClean="0">
                <a:solidFill>
                  <a:srgbClr val="FFC000"/>
                </a:solidFill>
              </a:rPr>
              <a:t>(n= 166)</a:t>
            </a:r>
          </a:p>
        </p:txBody>
      </p:sp>
      <p:sp>
        <p:nvSpPr>
          <p:cNvPr id="10243" name="Rectangle 3"/>
          <p:cNvSpPr>
            <a:spLocks noGrp="1" noChangeArrowheads="1"/>
          </p:cNvSpPr>
          <p:nvPr>
            <p:ph type="body" idx="1"/>
          </p:nvPr>
        </p:nvSpPr>
        <p:spPr>
          <a:xfrm>
            <a:off x="304800" y="1244600"/>
            <a:ext cx="8534400" cy="5424760"/>
          </a:xfrm>
        </p:spPr>
        <p:txBody>
          <a:bodyPr/>
          <a:lstStyle/>
          <a:p>
            <a:pPr>
              <a:lnSpc>
                <a:spcPct val="90000"/>
              </a:lnSpc>
            </a:pPr>
            <a:r>
              <a:rPr lang="en-GB" altLang="en-US" dirty="0" smtClean="0"/>
              <a:t> </a:t>
            </a:r>
            <a:r>
              <a:rPr lang="en-GB" altLang="en-US" dirty="0" smtClean="0">
                <a:solidFill>
                  <a:srgbClr val="FFC000"/>
                </a:solidFill>
              </a:rPr>
              <a:t>89</a:t>
            </a:r>
            <a:r>
              <a:rPr lang="en-GB" altLang="en-US" dirty="0" smtClean="0"/>
              <a:t> people with </a:t>
            </a:r>
            <a:r>
              <a:rPr lang="en-GB" altLang="en-US" dirty="0" err="1" smtClean="0"/>
              <a:t>LTC</a:t>
            </a:r>
            <a:r>
              <a:rPr lang="en-GB" altLang="en-US" dirty="0"/>
              <a:t> </a:t>
            </a:r>
            <a:endParaRPr lang="en-GB" altLang="en-US" dirty="0" smtClean="0"/>
          </a:p>
          <a:p>
            <a:pPr lvl="1"/>
            <a:r>
              <a:rPr lang="en-GB" altLang="en-US" sz="2200" dirty="0" smtClean="0"/>
              <a:t>Diabetes (38); Colorectal Cancer (19);  Stroke (40)</a:t>
            </a:r>
          </a:p>
          <a:p>
            <a:r>
              <a:rPr lang="en-GB" altLang="en-US" dirty="0" smtClean="0">
                <a:solidFill>
                  <a:srgbClr val="FFC000"/>
                </a:solidFill>
              </a:rPr>
              <a:t>35</a:t>
            </a:r>
            <a:r>
              <a:rPr lang="en-GB" altLang="en-US" dirty="0" smtClean="0"/>
              <a:t> friends and family </a:t>
            </a:r>
          </a:p>
          <a:p>
            <a:pPr lvl="1"/>
            <a:r>
              <a:rPr lang="en-GB" altLang="en-US" sz="2200" dirty="0" smtClean="0"/>
              <a:t>Diabetes (14); Colorectal cancer (10);  Stroke (11)</a:t>
            </a:r>
          </a:p>
          <a:p>
            <a:r>
              <a:rPr lang="en-GB" altLang="en-US" dirty="0" smtClean="0">
                <a:solidFill>
                  <a:srgbClr val="FFC000"/>
                </a:solidFill>
              </a:rPr>
              <a:t>20</a:t>
            </a:r>
            <a:r>
              <a:rPr lang="en-GB" altLang="en-US" dirty="0" smtClean="0"/>
              <a:t> </a:t>
            </a:r>
            <a:r>
              <a:rPr lang="en-GB" altLang="en-US" dirty="0" err="1" smtClean="0"/>
              <a:t>HCP</a:t>
            </a:r>
            <a:r>
              <a:rPr lang="en-GB" altLang="en-US" dirty="0" smtClean="0"/>
              <a:t> </a:t>
            </a:r>
          </a:p>
          <a:p>
            <a:pPr lvl="1"/>
            <a:r>
              <a:rPr lang="en-GB" altLang="en-US" sz="2200" dirty="0" smtClean="0"/>
              <a:t>Diabetes (3); Colorectal cancer (3); Stroke (6); Generic (8)</a:t>
            </a:r>
          </a:p>
          <a:p>
            <a:r>
              <a:rPr lang="en-GB" altLang="en-US" dirty="0" smtClean="0">
                <a:solidFill>
                  <a:srgbClr val="FFC000"/>
                </a:solidFill>
              </a:rPr>
              <a:t>22</a:t>
            </a:r>
            <a:r>
              <a:rPr lang="en-GB" altLang="en-US" dirty="0" smtClean="0"/>
              <a:t> Commissioners </a:t>
            </a:r>
          </a:p>
          <a:p>
            <a:pPr lvl="1"/>
            <a:r>
              <a:rPr lang="en-GB" altLang="en-US" sz="2200" dirty="0" err="1" smtClean="0"/>
              <a:t>CCG</a:t>
            </a:r>
            <a:r>
              <a:rPr lang="en-GB" altLang="en-US" sz="2200" dirty="0" smtClean="0"/>
              <a:t> (17); CSU (1) NHS England (4)</a:t>
            </a:r>
          </a:p>
          <a:p>
            <a:endParaRPr lang="en-GB" altLang="en-US" dirty="0" smtClean="0"/>
          </a:p>
          <a:p>
            <a:pPr lvl="1"/>
            <a:endParaRPr lang="en-GB" altLang="en-US" dirty="0" smtClean="0"/>
          </a:p>
        </p:txBody>
      </p:sp>
      <p:sp>
        <p:nvSpPr>
          <p:cNvPr id="10244" name="Rectangle 3"/>
          <p:cNvSpPr>
            <a:spLocks noChangeArrowheads="1"/>
          </p:cNvSpPr>
          <p:nvPr/>
        </p:nvSpPr>
        <p:spPr bwMode="auto">
          <a:xfrm>
            <a:off x="6223000" y="908050"/>
            <a:ext cx="942975" cy="3365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bIns="0" anchor="ctr"/>
          <a:lstStyle>
            <a:lvl1pPr>
              <a:defRPr sz="2400">
                <a:solidFill>
                  <a:srgbClr val="000000"/>
                </a:solidFill>
                <a:latin typeface="Lucida Sans" pitchFamily="34" charset="0"/>
                <a:ea typeface="MS PGothic" pitchFamily="34" charset="-128"/>
              </a:defRPr>
            </a:lvl1pPr>
            <a:lvl2pPr marL="742950" indent="-285750">
              <a:defRPr sz="2400">
                <a:solidFill>
                  <a:srgbClr val="000000"/>
                </a:solidFill>
                <a:latin typeface="Lucida Sans" pitchFamily="34" charset="0"/>
                <a:ea typeface="MS PGothic" pitchFamily="34" charset="-128"/>
              </a:defRPr>
            </a:lvl2pPr>
            <a:lvl3pPr marL="1143000" indent="-228600">
              <a:defRPr sz="2400">
                <a:solidFill>
                  <a:srgbClr val="000000"/>
                </a:solidFill>
                <a:latin typeface="Lucida Sans" pitchFamily="34" charset="0"/>
                <a:ea typeface="MS PGothic" pitchFamily="34" charset="-128"/>
              </a:defRPr>
            </a:lvl3pPr>
            <a:lvl4pPr marL="1600200" indent="-228600">
              <a:defRPr sz="2400">
                <a:solidFill>
                  <a:srgbClr val="000000"/>
                </a:solidFill>
                <a:latin typeface="Lucida Sans" pitchFamily="34" charset="0"/>
                <a:ea typeface="MS PGothic" pitchFamily="34" charset="-128"/>
              </a:defRPr>
            </a:lvl4pPr>
            <a:lvl5pPr marL="2057400" indent="-228600">
              <a:defRPr sz="2400">
                <a:solidFill>
                  <a:srgbClr val="000000"/>
                </a:solidFill>
                <a:latin typeface="Lucida Sans" pitchFamily="34" charset="0"/>
                <a:ea typeface="MS PGothic"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9pPr>
          </a:lstStyle>
          <a:p>
            <a:pPr algn="ctr" eaLnBrk="0" fontAlgn="base" hangingPunct="0">
              <a:spcBef>
                <a:spcPct val="0"/>
              </a:spcBef>
              <a:spcAft>
                <a:spcPct val="0"/>
              </a:spcAft>
            </a:pPr>
            <a:endParaRPr lang="en-GB" altLang="en-US" smtClean="0">
              <a:cs typeface="Arial" pitchFamily="34" charset="0"/>
            </a:endParaRPr>
          </a:p>
        </p:txBody>
      </p:sp>
      <p:pic>
        <p:nvPicPr>
          <p:cNvPr id="7" name="Picture 6" descr="\\soton.ac.uk\ude\PersonalFiles\Users\jss1g09\mydocuments\SM VOICED\Logo Whit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724530"/>
            <a:ext cx="1799590" cy="1047115"/>
          </a:xfrm>
          <a:prstGeom prst="rect">
            <a:avLst/>
          </a:prstGeom>
          <a:noFill/>
          <a:ln>
            <a:noFill/>
          </a:ln>
        </p:spPr>
      </p:pic>
    </p:spTree>
    <p:extLst>
      <p:ext uri="{BB962C8B-B14F-4D97-AF65-F5344CB8AC3E}">
        <p14:creationId xmlns:p14="http://schemas.microsoft.com/office/powerpoint/2010/main" val="3582305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Findings</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916832"/>
            <a:ext cx="6155580" cy="4423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8548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8775" y="-265113"/>
            <a:ext cx="8426450" cy="1341438"/>
          </a:xfrm>
        </p:spPr>
        <p:txBody>
          <a:bodyPr/>
          <a:lstStyle/>
          <a:p>
            <a:r>
              <a:rPr lang="en-GB" dirty="0" smtClean="0">
                <a:solidFill>
                  <a:srgbClr val="FFFFFF"/>
                </a:solidFill>
                <a:latin typeface="Calibri" panose="020F0502020204030204" pitchFamily="34" charset="0"/>
              </a:rPr>
              <a:t>Commissioners</a:t>
            </a:r>
            <a:endParaRPr lang="en-GB" altLang="en-US" dirty="0" smtClean="0"/>
          </a:p>
        </p:txBody>
      </p:sp>
      <p:sp>
        <p:nvSpPr>
          <p:cNvPr id="10243" name="Rectangle 3"/>
          <p:cNvSpPr>
            <a:spLocks noGrp="1" noChangeArrowheads="1"/>
          </p:cNvSpPr>
          <p:nvPr>
            <p:ph type="body" idx="1"/>
          </p:nvPr>
        </p:nvSpPr>
        <p:spPr>
          <a:xfrm>
            <a:off x="395288" y="1266825"/>
            <a:ext cx="8534400" cy="4824413"/>
          </a:xfrm>
        </p:spPr>
        <p:txBody>
          <a:bodyPr/>
          <a:lstStyle/>
          <a:p>
            <a:pPr lvl="0"/>
            <a:r>
              <a:rPr lang="en-GB" sz="2800" dirty="0" smtClean="0"/>
              <a:t>Focus on process measures &amp; healthcare utilisation </a:t>
            </a:r>
          </a:p>
          <a:p>
            <a:pPr lvl="1"/>
            <a:r>
              <a:rPr lang="en-GB" sz="2400" i="1" dirty="0" smtClean="0">
                <a:solidFill>
                  <a:srgbClr val="FFFFFF"/>
                </a:solidFill>
                <a:latin typeface="Calibri" panose="020F0502020204030204" pitchFamily="34" charset="0"/>
              </a:rPr>
              <a:t>‘’ </a:t>
            </a:r>
            <a:r>
              <a:rPr lang="en-GB" sz="2400" i="1" dirty="0">
                <a:solidFill>
                  <a:srgbClr val="FFFFFF"/>
                </a:solidFill>
                <a:latin typeface="Calibri" panose="020F0502020204030204" pitchFamily="34" charset="0"/>
              </a:rPr>
              <a:t>the economic impact looking at the emergency admission rate, bed days, </a:t>
            </a:r>
            <a:r>
              <a:rPr lang="en-GB" sz="2400" dirty="0">
                <a:solidFill>
                  <a:srgbClr val="FFFFFF"/>
                </a:solidFill>
                <a:latin typeface="Calibri" panose="020F0502020204030204" pitchFamily="34" charset="0"/>
              </a:rPr>
              <a:t>[impact on] </a:t>
            </a:r>
            <a:r>
              <a:rPr lang="en-GB" sz="2400" i="1" dirty="0">
                <a:solidFill>
                  <a:srgbClr val="FFFFFF"/>
                </a:solidFill>
                <a:latin typeface="Calibri" panose="020F0502020204030204" pitchFamily="34" charset="0"/>
              </a:rPr>
              <a:t>ambulatory care services, emergency admissions, emergency readmissions, rehabilitation, residential home…..’’ </a:t>
            </a:r>
            <a:r>
              <a:rPr lang="en-GB" sz="2400" dirty="0">
                <a:solidFill>
                  <a:srgbClr val="FFFFFF"/>
                </a:solidFill>
                <a:latin typeface="Calibri" panose="020F0502020204030204" pitchFamily="34" charset="0"/>
              </a:rPr>
              <a:t>(</a:t>
            </a:r>
            <a:r>
              <a:rPr lang="en-GB" sz="2400" dirty="0" err="1">
                <a:solidFill>
                  <a:srgbClr val="FFFFFF"/>
                </a:solidFill>
                <a:latin typeface="Calibri" panose="020F0502020204030204" pitchFamily="34" charset="0"/>
              </a:rPr>
              <a:t>comm</a:t>
            </a:r>
            <a:r>
              <a:rPr lang="en-GB" sz="2400" dirty="0">
                <a:solidFill>
                  <a:srgbClr val="FFFFFF"/>
                </a:solidFill>
                <a:latin typeface="Calibri" panose="020F0502020204030204" pitchFamily="34" charset="0"/>
              </a:rPr>
              <a:t> 11</a:t>
            </a:r>
            <a:r>
              <a:rPr lang="en-GB" sz="2400" dirty="0" smtClean="0">
                <a:solidFill>
                  <a:srgbClr val="FFFFFF"/>
                </a:solidFill>
                <a:latin typeface="Calibri" panose="020F0502020204030204" pitchFamily="34" charset="0"/>
              </a:rPr>
              <a:t>)</a:t>
            </a:r>
          </a:p>
          <a:p>
            <a:r>
              <a:rPr lang="en-GB" sz="2800" dirty="0"/>
              <a:t>Focus on patient </a:t>
            </a:r>
            <a:r>
              <a:rPr lang="en-GB" sz="2800" dirty="0" smtClean="0"/>
              <a:t>responsibility</a:t>
            </a:r>
            <a:endParaRPr lang="en-GB" sz="2800" dirty="0"/>
          </a:p>
          <a:p>
            <a:pPr lvl="1"/>
            <a:r>
              <a:rPr lang="en-GB" sz="2400" i="1" dirty="0">
                <a:solidFill>
                  <a:srgbClr val="FFFFFF"/>
                </a:solidFill>
                <a:latin typeface="Calibri" panose="020F0502020204030204" pitchFamily="34" charset="0"/>
              </a:rPr>
              <a:t>‘’I think we have gone far too much down the path of the nanny state, where everything is done for people, and I think we are trying to bring it back to a point where patients have to realise that actually ultimately they are the ones that control their lives’’ (</a:t>
            </a:r>
            <a:r>
              <a:rPr lang="en-GB" sz="2400" i="1" dirty="0" err="1">
                <a:solidFill>
                  <a:srgbClr val="FFFFFF"/>
                </a:solidFill>
                <a:latin typeface="Calibri" panose="020F0502020204030204" pitchFamily="34" charset="0"/>
              </a:rPr>
              <a:t>comm</a:t>
            </a:r>
            <a:r>
              <a:rPr lang="en-GB" sz="2400" i="1" dirty="0">
                <a:solidFill>
                  <a:srgbClr val="FFFFFF"/>
                </a:solidFill>
                <a:latin typeface="Calibri" panose="020F0502020204030204" pitchFamily="34" charset="0"/>
              </a:rPr>
              <a:t> 20)</a:t>
            </a:r>
          </a:p>
          <a:p>
            <a:pPr lvl="1"/>
            <a:endParaRPr lang="en-GB" sz="2400" b="1" i="1" dirty="0">
              <a:solidFill>
                <a:srgbClr val="FFFFFF"/>
              </a:solidFill>
              <a:latin typeface="Calibri" panose="020F0502020204030204" pitchFamily="34" charset="0"/>
            </a:endParaRPr>
          </a:p>
          <a:p>
            <a:pPr lvl="1"/>
            <a:endParaRPr lang="en-GB" sz="2400" b="1" i="1" dirty="0">
              <a:solidFill>
                <a:srgbClr val="FFFFFF"/>
              </a:solidFill>
              <a:latin typeface="Calibri" panose="020F0502020204030204" pitchFamily="34" charset="0"/>
            </a:endParaRPr>
          </a:p>
          <a:p>
            <a:pPr>
              <a:lnSpc>
                <a:spcPct val="90000"/>
              </a:lnSpc>
            </a:pPr>
            <a:endParaRPr lang="en-GB" altLang="en-US" dirty="0" smtClean="0"/>
          </a:p>
        </p:txBody>
      </p:sp>
      <p:sp>
        <p:nvSpPr>
          <p:cNvPr id="10244" name="Rectangle 3"/>
          <p:cNvSpPr>
            <a:spLocks noChangeArrowheads="1"/>
          </p:cNvSpPr>
          <p:nvPr/>
        </p:nvSpPr>
        <p:spPr bwMode="auto">
          <a:xfrm>
            <a:off x="6223000" y="908050"/>
            <a:ext cx="942975" cy="3365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bIns="0" anchor="ctr"/>
          <a:lstStyle>
            <a:lvl1pPr>
              <a:defRPr sz="2400">
                <a:solidFill>
                  <a:srgbClr val="000000"/>
                </a:solidFill>
                <a:latin typeface="Lucida Sans" pitchFamily="34" charset="0"/>
                <a:ea typeface="MS PGothic" pitchFamily="34" charset="-128"/>
              </a:defRPr>
            </a:lvl1pPr>
            <a:lvl2pPr marL="742950" indent="-285750">
              <a:defRPr sz="2400">
                <a:solidFill>
                  <a:srgbClr val="000000"/>
                </a:solidFill>
                <a:latin typeface="Lucida Sans" pitchFamily="34" charset="0"/>
                <a:ea typeface="MS PGothic" pitchFamily="34" charset="-128"/>
              </a:defRPr>
            </a:lvl2pPr>
            <a:lvl3pPr marL="1143000" indent="-228600">
              <a:defRPr sz="2400">
                <a:solidFill>
                  <a:srgbClr val="000000"/>
                </a:solidFill>
                <a:latin typeface="Lucida Sans" pitchFamily="34" charset="0"/>
                <a:ea typeface="MS PGothic" pitchFamily="34" charset="-128"/>
              </a:defRPr>
            </a:lvl3pPr>
            <a:lvl4pPr marL="1600200" indent="-228600">
              <a:defRPr sz="2400">
                <a:solidFill>
                  <a:srgbClr val="000000"/>
                </a:solidFill>
                <a:latin typeface="Lucida Sans" pitchFamily="34" charset="0"/>
                <a:ea typeface="MS PGothic" pitchFamily="34" charset="-128"/>
              </a:defRPr>
            </a:lvl4pPr>
            <a:lvl5pPr marL="2057400" indent="-228600">
              <a:defRPr sz="2400">
                <a:solidFill>
                  <a:srgbClr val="000000"/>
                </a:solidFill>
                <a:latin typeface="Lucida Sans" pitchFamily="34" charset="0"/>
                <a:ea typeface="MS PGothic"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9pPr>
          </a:lstStyle>
          <a:p>
            <a:pPr algn="ctr" eaLnBrk="0" fontAlgn="base" hangingPunct="0">
              <a:spcBef>
                <a:spcPct val="0"/>
              </a:spcBef>
              <a:spcAft>
                <a:spcPct val="0"/>
              </a:spcAft>
            </a:pPr>
            <a:endParaRPr lang="en-GB" altLang="en-US" smtClean="0">
              <a:cs typeface="Arial" pitchFamily="34" charset="0"/>
            </a:endParaRPr>
          </a:p>
        </p:txBody>
      </p:sp>
    </p:spTree>
    <p:extLst>
      <p:ext uri="{BB962C8B-B14F-4D97-AF65-F5344CB8AC3E}">
        <p14:creationId xmlns:p14="http://schemas.microsoft.com/office/powerpoint/2010/main" val="835014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8775" y="-265113"/>
            <a:ext cx="8426450" cy="1341438"/>
          </a:xfrm>
        </p:spPr>
        <p:txBody>
          <a:bodyPr/>
          <a:lstStyle/>
          <a:p>
            <a:r>
              <a:rPr lang="en-GB" dirty="0" smtClean="0">
                <a:solidFill>
                  <a:srgbClr val="FFFFFF"/>
                </a:solidFill>
                <a:latin typeface="Calibri" panose="020F0502020204030204" pitchFamily="34" charset="0"/>
              </a:rPr>
              <a:t>Commissioners</a:t>
            </a:r>
            <a:endParaRPr lang="en-GB" altLang="en-US" dirty="0" smtClean="0"/>
          </a:p>
        </p:txBody>
      </p:sp>
      <p:sp>
        <p:nvSpPr>
          <p:cNvPr id="10243" name="Rectangle 3"/>
          <p:cNvSpPr>
            <a:spLocks noGrp="1" noChangeArrowheads="1"/>
          </p:cNvSpPr>
          <p:nvPr>
            <p:ph type="body" idx="1"/>
          </p:nvPr>
        </p:nvSpPr>
        <p:spPr>
          <a:xfrm>
            <a:off x="395288" y="1266825"/>
            <a:ext cx="8534400" cy="4824413"/>
          </a:xfrm>
        </p:spPr>
        <p:txBody>
          <a:bodyPr/>
          <a:lstStyle/>
          <a:p>
            <a:r>
              <a:rPr lang="en-GB" sz="2800" dirty="0" smtClean="0"/>
              <a:t>Also value </a:t>
            </a:r>
            <a:r>
              <a:rPr lang="en-GB" sz="2800" dirty="0"/>
              <a:t>person centred care and ‘soft’ outcomes – confidence, </a:t>
            </a:r>
            <a:r>
              <a:rPr lang="en-GB" sz="2800" dirty="0" smtClean="0"/>
              <a:t>wellbeing, </a:t>
            </a:r>
            <a:r>
              <a:rPr lang="en-GB" sz="2800" dirty="0" err="1" smtClean="0"/>
              <a:t>etc</a:t>
            </a:r>
            <a:endParaRPr lang="en-GB" sz="2800" dirty="0" smtClean="0"/>
          </a:p>
          <a:p>
            <a:pPr marL="0" indent="0">
              <a:buNone/>
            </a:pPr>
            <a:r>
              <a:rPr lang="en-GB" sz="2400" i="1" dirty="0" smtClean="0">
                <a:solidFill>
                  <a:srgbClr val="FFFFFF"/>
                </a:solidFill>
                <a:latin typeface="Calibri" panose="020F0502020204030204" pitchFamily="34" charset="0"/>
              </a:rPr>
              <a:t>The </a:t>
            </a:r>
            <a:r>
              <a:rPr lang="en-GB" sz="2400" i="1" dirty="0">
                <a:solidFill>
                  <a:srgbClr val="FFFFFF"/>
                </a:solidFill>
                <a:latin typeface="Calibri" panose="020F0502020204030204" pitchFamily="34" charset="0"/>
              </a:rPr>
              <a:t>best outcome for me </a:t>
            </a:r>
            <a:r>
              <a:rPr lang="en-GB" sz="2400" i="1" dirty="0" smtClean="0">
                <a:solidFill>
                  <a:srgbClr val="FFFFFF"/>
                </a:solidFill>
                <a:latin typeface="Calibri" panose="020F0502020204030204" pitchFamily="34" charset="0"/>
              </a:rPr>
              <a:t>, [the] “Why </a:t>
            </a:r>
            <a:r>
              <a:rPr lang="en-GB" sz="2400" i="1" dirty="0">
                <a:solidFill>
                  <a:srgbClr val="FFFFFF"/>
                </a:solidFill>
                <a:latin typeface="Calibri" panose="020F0502020204030204" pitchFamily="34" charset="0"/>
              </a:rPr>
              <a:t>are we doing it?” </a:t>
            </a:r>
            <a:r>
              <a:rPr lang="en-GB" sz="2400" i="1" dirty="0" smtClean="0">
                <a:solidFill>
                  <a:srgbClr val="FFFFFF"/>
                </a:solidFill>
                <a:latin typeface="Calibri" panose="020F0502020204030204" pitchFamily="34" charset="0"/>
              </a:rPr>
              <a:t>is </a:t>
            </a:r>
            <a:r>
              <a:rPr lang="en-GB" sz="2400" i="1" dirty="0">
                <a:solidFill>
                  <a:srgbClr val="FFFFFF"/>
                </a:solidFill>
                <a:latin typeface="Calibri" panose="020F0502020204030204" pitchFamily="34" charset="0"/>
              </a:rPr>
              <a:t>that there’s an increase in terms of people feeling more supported and confident to manage their condition’’ (</a:t>
            </a:r>
            <a:r>
              <a:rPr lang="en-GB" sz="2400" i="1" dirty="0" err="1">
                <a:solidFill>
                  <a:srgbClr val="FFFFFF"/>
                </a:solidFill>
                <a:latin typeface="Calibri" panose="020F0502020204030204" pitchFamily="34" charset="0"/>
              </a:rPr>
              <a:t>comm</a:t>
            </a:r>
            <a:r>
              <a:rPr lang="en-GB" sz="2400" i="1" dirty="0">
                <a:solidFill>
                  <a:srgbClr val="FFFFFF"/>
                </a:solidFill>
                <a:latin typeface="Calibri" panose="020F0502020204030204" pitchFamily="34" charset="0"/>
              </a:rPr>
              <a:t> 17</a:t>
            </a:r>
            <a:r>
              <a:rPr lang="en-GB" sz="2400" i="1" dirty="0" smtClean="0">
                <a:solidFill>
                  <a:srgbClr val="FFFFFF"/>
                </a:solidFill>
                <a:latin typeface="Calibri" panose="020F0502020204030204" pitchFamily="34" charset="0"/>
              </a:rPr>
              <a:t>)</a:t>
            </a:r>
          </a:p>
          <a:p>
            <a:pPr lvl="0">
              <a:buClr>
                <a:srgbClr val="CCE5E9"/>
              </a:buClr>
            </a:pPr>
            <a:r>
              <a:rPr lang="en-GB" sz="2800" dirty="0" smtClean="0">
                <a:solidFill>
                  <a:srgbClr val="FFFFFF"/>
                </a:solidFill>
              </a:rPr>
              <a:t>But </a:t>
            </a:r>
            <a:r>
              <a:rPr lang="en-GB" sz="2800" dirty="0">
                <a:solidFill>
                  <a:srgbClr val="FFFFFF"/>
                </a:solidFill>
              </a:rPr>
              <a:t>don’t know how to measure </a:t>
            </a:r>
            <a:r>
              <a:rPr lang="en-GB" sz="2800" dirty="0" smtClean="0">
                <a:solidFill>
                  <a:srgbClr val="FFFFFF"/>
                </a:solidFill>
              </a:rPr>
              <a:t>these </a:t>
            </a:r>
            <a:endParaRPr lang="en-GB" sz="2800" dirty="0">
              <a:solidFill>
                <a:srgbClr val="FFFFFF"/>
              </a:solidFill>
            </a:endParaRPr>
          </a:p>
          <a:p>
            <a:pPr marL="0" indent="0">
              <a:buNone/>
            </a:pPr>
            <a:r>
              <a:rPr lang="en-GB" sz="2400" i="1" dirty="0" smtClean="0">
                <a:solidFill>
                  <a:srgbClr val="FFFFFF"/>
                </a:solidFill>
                <a:latin typeface="Calibri" panose="020F0502020204030204" pitchFamily="34" charset="0"/>
              </a:rPr>
              <a:t>‘Well </a:t>
            </a:r>
            <a:r>
              <a:rPr lang="en-GB" sz="2400" i="1" dirty="0">
                <a:solidFill>
                  <a:srgbClr val="FFFFFF"/>
                </a:solidFill>
                <a:latin typeface="Calibri" panose="020F0502020204030204" pitchFamily="34" charset="0"/>
              </a:rPr>
              <a:t>because of the personalisation [agenda] now outcomes are difficult to measure because they’re personalised.  So if somebody says, “I want to go fishing,” well how do you measure that [or] if somebody wants to start knitting?  You can’t’’. (</a:t>
            </a:r>
            <a:r>
              <a:rPr lang="en-GB" sz="2400" i="1" dirty="0" err="1">
                <a:solidFill>
                  <a:srgbClr val="FFFFFF"/>
                </a:solidFill>
                <a:latin typeface="Calibri" panose="020F0502020204030204" pitchFamily="34" charset="0"/>
              </a:rPr>
              <a:t>comm</a:t>
            </a:r>
            <a:r>
              <a:rPr lang="en-GB" sz="2400" i="1" dirty="0">
                <a:solidFill>
                  <a:srgbClr val="FFFFFF"/>
                </a:solidFill>
                <a:latin typeface="Calibri" panose="020F0502020204030204" pitchFamily="34" charset="0"/>
              </a:rPr>
              <a:t> 10)</a:t>
            </a:r>
          </a:p>
          <a:p>
            <a:pPr lvl="1"/>
            <a:endParaRPr lang="en-GB" sz="2000" b="1" dirty="0" smtClean="0">
              <a:solidFill>
                <a:srgbClr val="FFFFFF"/>
              </a:solidFill>
              <a:latin typeface="Calibri" panose="020F0502020204030204" pitchFamily="34" charset="0"/>
            </a:endParaRPr>
          </a:p>
          <a:p>
            <a:endParaRPr lang="en-GB" sz="2200" b="1" dirty="0">
              <a:solidFill>
                <a:srgbClr val="FFFFFF"/>
              </a:solidFill>
              <a:latin typeface="Calibri" panose="020F0502020204030204" pitchFamily="34" charset="0"/>
            </a:endParaRPr>
          </a:p>
          <a:p>
            <a:pPr lvl="1"/>
            <a:endParaRPr lang="en-GB" sz="2000" dirty="0"/>
          </a:p>
          <a:p>
            <a:pPr>
              <a:lnSpc>
                <a:spcPct val="90000"/>
              </a:lnSpc>
            </a:pPr>
            <a:endParaRPr lang="en-GB" altLang="en-US" dirty="0" smtClean="0"/>
          </a:p>
        </p:txBody>
      </p:sp>
      <p:sp>
        <p:nvSpPr>
          <p:cNvPr id="10244" name="Rectangle 3"/>
          <p:cNvSpPr>
            <a:spLocks noChangeArrowheads="1"/>
          </p:cNvSpPr>
          <p:nvPr/>
        </p:nvSpPr>
        <p:spPr bwMode="auto">
          <a:xfrm>
            <a:off x="6223000" y="908050"/>
            <a:ext cx="942975" cy="3365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bIns="0" anchor="ctr"/>
          <a:lstStyle>
            <a:lvl1pPr>
              <a:defRPr sz="2400">
                <a:solidFill>
                  <a:srgbClr val="000000"/>
                </a:solidFill>
                <a:latin typeface="Lucida Sans" pitchFamily="34" charset="0"/>
                <a:ea typeface="MS PGothic" pitchFamily="34" charset="-128"/>
              </a:defRPr>
            </a:lvl1pPr>
            <a:lvl2pPr marL="742950" indent="-285750">
              <a:defRPr sz="2400">
                <a:solidFill>
                  <a:srgbClr val="000000"/>
                </a:solidFill>
                <a:latin typeface="Lucida Sans" pitchFamily="34" charset="0"/>
                <a:ea typeface="MS PGothic" pitchFamily="34" charset="-128"/>
              </a:defRPr>
            </a:lvl2pPr>
            <a:lvl3pPr marL="1143000" indent="-228600">
              <a:defRPr sz="2400">
                <a:solidFill>
                  <a:srgbClr val="000000"/>
                </a:solidFill>
                <a:latin typeface="Lucida Sans" pitchFamily="34" charset="0"/>
                <a:ea typeface="MS PGothic" pitchFamily="34" charset="-128"/>
              </a:defRPr>
            </a:lvl3pPr>
            <a:lvl4pPr marL="1600200" indent="-228600">
              <a:defRPr sz="2400">
                <a:solidFill>
                  <a:srgbClr val="000000"/>
                </a:solidFill>
                <a:latin typeface="Lucida Sans" pitchFamily="34" charset="0"/>
                <a:ea typeface="MS PGothic" pitchFamily="34" charset="-128"/>
              </a:defRPr>
            </a:lvl4pPr>
            <a:lvl5pPr marL="2057400" indent="-228600">
              <a:defRPr sz="2400">
                <a:solidFill>
                  <a:srgbClr val="000000"/>
                </a:solidFill>
                <a:latin typeface="Lucida Sans" pitchFamily="34" charset="0"/>
                <a:ea typeface="MS PGothic"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9pPr>
          </a:lstStyle>
          <a:p>
            <a:pPr algn="ctr" eaLnBrk="0" fontAlgn="base" hangingPunct="0">
              <a:spcBef>
                <a:spcPct val="0"/>
              </a:spcBef>
              <a:spcAft>
                <a:spcPct val="0"/>
              </a:spcAft>
            </a:pPr>
            <a:endParaRPr lang="en-GB" altLang="en-US" smtClean="0">
              <a:cs typeface="Arial" pitchFamily="34" charset="0"/>
            </a:endParaRPr>
          </a:p>
        </p:txBody>
      </p:sp>
      <p:sp>
        <p:nvSpPr>
          <p:cNvPr id="2" name="Rectangle 1"/>
          <p:cNvSpPr/>
          <p:nvPr/>
        </p:nvSpPr>
        <p:spPr>
          <a:xfrm>
            <a:off x="2286000" y="2967335"/>
            <a:ext cx="4572000" cy="369332"/>
          </a:xfrm>
          <a:prstGeom prst="rect">
            <a:avLst/>
          </a:prstGeom>
        </p:spPr>
        <p:txBody>
          <a:bodyPr>
            <a:spAutoFit/>
          </a:bodyPr>
          <a:lstStyle/>
          <a:p>
            <a:endParaRPr lang="en-GB" dirty="0"/>
          </a:p>
        </p:txBody>
      </p:sp>
    </p:spTree>
    <p:extLst>
      <p:ext uri="{BB962C8B-B14F-4D97-AF65-F5344CB8AC3E}">
        <p14:creationId xmlns:p14="http://schemas.microsoft.com/office/powerpoint/2010/main" val="2930078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HCP</a:t>
            </a:r>
            <a:endParaRPr lang="en-GB" dirty="0"/>
          </a:p>
        </p:txBody>
      </p:sp>
      <p:sp>
        <p:nvSpPr>
          <p:cNvPr id="3" name="Content Placeholder 2"/>
          <p:cNvSpPr>
            <a:spLocks noGrp="1"/>
          </p:cNvSpPr>
          <p:nvPr>
            <p:ph idx="1"/>
          </p:nvPr>
        </p:nvSpPr>
        <p:spPr/>
        <p:txBody>
          <a:bodyPr/>
          <a:lstStyle/>
          <a:p>
            <a:r>
              <a:rPr lang="en-GB" sz="2800" dirty="0"/>
              <a:t>Biomarkers </a:t>
            </a:r>
            <a:r>
              <a:rPr lang="en-GB" sz="2800" dirty="0" smtClean="0"/>
              <a:t> are important measures </a:t>
            </a:r>
            <a:r>
              <a:rPr lang="en-GB" sz="2800" dirty="0"/>
              <a:t>of health and compliance</a:t>
            </a:r>
          </a:p>
          <a:p>
            <a:pPr lvl="1"/>
            <a:r>
              <a:rPr lang="en-GB" sz="2400" b="1" i="1" dirty="0" smtClean="0">
                <a:solidFill>
                  <a:srgbClr val="FFFFFF"/>
                </a:solidFill>
                <a:latin typeface="Calibri" panose="020F0502020204030204" pitchFamily="34" charset="0"/>
              </a:rPr>
              <a:t>at </a:t>
            </a:r>
            <a:r>
              <a:rPr lang="en-GB" sz="2400" b="1" i="1" dirty="0">
                <a:solidFill>
                  <a:srgbClr val="FFFFFF"/>
                </a:solidFill>
                <a:latin typeface="Calibri" panose="020F0502020204030204" pitchFamily="34" charset="0"/>
              </a:rPr>
              <a:t>a rather narrow level, you can look at their biochemical parameters, so we’ve got the measures of blood glucose which – HBa1C,…you can tell whether they’re taking their cholesterol medications, you can look at their blood pressure, you can look at their weight.  And those are very important end points.  They’re not really – they’re not the whole story at all’’ (</a:t>
            </a:r>
            <a:r>
              <a:rPr lang="en-GB" sz="2400" b="1" i="1" dirty="0" err="1">
                <a:solidFill>
                  <a:srgbClr val="FFFFFF"/>
                </a:solidFill>
                <a:latin typeface="Calibri" panose="020F0502020204030204" pitchFamily="34" charset="0"/>
              </a:rPr>
              <a:t>HCP</a:t>
            </a:r>
            <a:r>
              <a:rPr lang="en-GB" sz="2400" b="1" i="1" dirty="0">
                <a:solidFill>
                  <a:srgbClr val="FFFFFF"/>
                </a:solidFill>
                <a:latin typeface="Calibri" panose="020F0502020204030204" pitchFamily="34" charset="0"/>
              </a:rPr>
              <a:t>, </a:t>
            </a:r>
            <a:r>
              <a:rPr lang="en-GB" sz="2400" b="1" i="1" dirty="0" err="1">
                <a:solidFill>
                  <a:srgbClr val="FFFFFF"/>
                </a:solidFill>
                <a:latin typeface="Calibri" panose="020F0502020204030204" pitchFamily="34" charset="0"/>
              </a:rPr>
              <a:t>DM</a:t>
            </a:r>
            <a:r>
              <a:rPr lang="en-GB" sz="2400" b="1" i="1" dirty="0" smtClean="0">
                <a:solidFill>
                  <a:srgbClr val="FFFFFF"/>
                </a:solidFill>
                <a:latin typeface="Calibri" panose="020F0502020204030204" pitchFamily="34" charset="0"/>
              </a:rPr>
              <a:t>)</a:t>
            </a:r>
          </a:p>
          <a:p>
            <a:r>
              <a:rPr lang="en-GB" sz="2800" dirty="0" smtClean="0"/>
              <a:t>Driven by government </a:t>
            </a:r>
            <a:r>
              <a:rPr lang="en-GB" sz="2800" dirty="0"/>
              <a:t>and commissioning </a:t>
            </a:r>
            <a:r>
              <a:rPr lang="en-GB" sz="2800" dirty="0" smtClean="0"/>
              <a:t>targets and clinical guidelines</a:t>
            </a:r>
            <a:endParaRPr lang="en-GB" sz="2800" dirty="0"/>
          </a:p>
          <a:p>
            <a:endParaRPr lang="en-GB" dirty="0"/>
          </a:p>
        </p:txBody>
      </p:sp>
    </p:spTree>
    <p:extLst>
      <p:ext uri="{BB962C8B-B14F-4D97-AF65-F5344CB8AC3E}">
        <p14:creationId xmlns:p14="http://schemas.microsoft.com/office/powerpoint/2010/main" val="1979392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643"/>
            <a:ext cx="8426450" cy="1341438"/>
          </a:xfrm>
        </p:spPr>
        <p:txBody>
          <a:bodyPr>
            <a:normAutofit/>
          </a:bodyPr>
          <a:lstStyle/>
          <a:p>
            <a:r>
              <a:rPr lang="en-GB" dirty="0" smtClean="0"/>
              <a:t>Targets can hinder</a:t>
            </a:r>
            <a:br>
              <a:rPr lang="en-GB" dirty="0" smtClean="0"/>
            </a:br>
            <a:r>
              <a:rPr lang="en-GB" dirty="0" smtClean="0"/>
              <a:t>person centred outcomes</a:t>
            </a:r>
          </a:p>
        </p:txBody>
      </p:sp>
      <p:sp>
        <p:nvSpPr>
          <p:cNvPr id="3" name="Content Placeholder 2"/>
          <p:cNvSpPr>
            <a:spLocks noGrp="1"/>
          </p:cNvSpPr>
          <p:nvPr>
            <p:ph sz="half" idx="1"/>
          </p:nvPr>
        </p:nvSpPr>
        <p:spPr>
          <a:xfrm>
            <a:off x="457200" y="1844824"/>
            <a:ext cx="4546848" cy="5229200"/>
          </a:xfrm>
        </p:spPr>
        <p:txBody>
          <a:bodyPr>
            <a:normAutofit fontScale="92500" lnSpcReduction="20000"/>
          </a:bodyPr>
          <a:lstStyle/>
          <a:p>
            <a:pPr marL="0" indent="0">
              <a:buNone/>
            </a:pPr>
            <a:r>
              <a:rPr lang="en-GB" sz="2800" i="1" dirty="0" smtClean="0"/>
              <a:t>I’ve </a:t>
            </a:r>
            <a:r>
              <a:rPr lang="en-GB" sz="2800" i="1" dirty="0"/>
              <a:t>got one person with diabetes who refused to be weighed but... </a:t>
            </a:r>
            <a:r>
              <a:rPr lang="en-GB" sz="2800" i="1" dirty="0" smtClean="0"/>
              <a:t>it’s </a:t>
            </a:r>
            <a:r>
              <a:rPr lang="en-GB" sz="2800" i="1" dirty="0"/>
              <a:t>not about it being my target, it’s about that person and how do we deal with that issue</a:t>
            </a:r>
            <a:r>
              <a:rPr lang="en-GB" sz="2800" i="1" dirty="0" smtClean="0"/>
              <a:t>,...  </a:t>
            </a:r>
            <a:br>
              <a:rPr lang="en-GB" sz="2800" i="1" dirty="0" smtClean="0"/>
            </a:br>
            <a:r>
              <a:rPr lang="en-GB" sz="2800" i="1" dirty="0" smtClean="0"/>
              <a:t/>
            </a:r>
            <a:br>
              <a:rPr lang="en-GB" sz="2800" i="1" dirty="0" smtClean="0"/>
            </a:br>
            <a:r>
              <a:rPr lang="en-GB" sz="2800" i="1" dirty="0" smtClean="0"/>
              <a:t>…And </a:t>
            </a:r>
            <a:r>
              <a:rPr lang="en-GB" sz="2800" i="1" dirty="0"/>
              <a:t>then there’s the feeling that we’ve become ‘our income is dependent on achieving those targets’, so that’s produced another </a:t>
            </a:r>
            <a:r>
              <a:rPr lang="en-GB" sz="2800" i="1" dirty="0" smtClean="0"/>
              <a:t>feeling, and </a:t>
            </a:r>
            <a:r>
              <a:rPr lang="en-GB" sz="2800" i="1" dirty="0"/>
              <a:t>dynamic.”</a:t>
            </a:r>
            <a:endParaRPr lang="en-GB" sz="2800" dirty="0"/>
          </a:p>
          <a:p>
            <a:pPr marL="0" indent="0">
              <a:buNone/>
            </a:pPr>
            <a:r>
              <a:rPr lang="en-GB" sz="2800" i="1" dirty="0"/>
              <a:t> </a:t>
            </a:r>
            <a:endParaRPr lang="en-GB" sz="2800" dirty="0"/>
          </a:p>
          <a:p>
            <a:endParaRPr lang="en-GB" dirty="0"/>
          </a:p>
        </p:txBody>
      </p:sp>
      <p:sp>
        <p:nvSpPr>
          <p:cNvPr id="4" name="Content Placeholder 3"/>
          <p:cNvSpPr>
            <a:spLocks noGrp="1"/>
          </p:cNvSpPr>
          <p:nvPr>
            <p:ph sz="half" idx="2"/>
          </p:nvPr>
        </p:nvSpPr>
        <p:spPr/>
        <p:txBody>
          <a:bodyPr>
            <a:normAutofit fontScale="92500" lnSpcReduction="20000"/>
          </a:bodyP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924944"/>
            <a:ext cx="352425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0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r>
            <a:br>
              <a:rPr lang="en-GB" dirty="0"/>
            </a:br>
            <a:endParaRPr lang="en-GB" dirty="0"/>
          </a:p>
        </p:txBody>
      </p:sp>
      <p:sp>
        <p:nvSpPr>
          <p:cNvPr id="4" name="Slide Number Placeholder 3"/>
          <p:cNvSpPr>
            <a:spLocks noGrp="1"/>
          </p:cNvSpPr>
          <p:nvPr>
            <p:ph type="sldNum" sz="quarter" idx="12"/>
          </p:nvPr>
        </p:nvSpPr>
        <p:spPr/>
        <p:txBody>
          <a:bodyPr/>
          <a:lstStyle/>
          <a:p>
            <a:fld id="{4561EA05-B320-41A9-8742-540E4D1FCE04}" type="slidenum">
              <a:rPr lang="en-GB" smtClean="0">
                <a:solidFill>
                  <a:srgbClr val="323D43"/>
                </a:solidFill>
              </a:rPr>
              <a:pPr/>
              <a:t>2</a:t>
            </a:fld>
            <a:endParaRPr lang="en-GB">
              <a:solidFill>
                <a:srgbClr val="323D43"/>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01014" y="3429000"/>
            <a:ext cx="4025448" cy="25202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3789040"/>
            <a:ext cx="2705100" cy="16859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836712"/>
            <a:ext cx="2133600" cy="17907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8144" y="1124744"/>
            <a:ext cx="2762250" cy="165735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7824" y="1556792"/>
            <a:ext cx="2286000" cy="2000250"/>
          </a:xfrm>
          <a:prstGeom prst="rect">
            <a:avLst/>
          </a:prstGeom>
        </p:spPr>
      </p:pic>
    </p:spTree>
    <p:extLst>
      <p:ext uri="{BB962C8B-B14F-4D97-AF65-F5344CB8AC3E}">
        <p14:creationId xmlns:p14="http://schemas.microsoft.com/office/powerpoint/2010/main" val="1810210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Patient choice </a:t>
            </a:r>
            <a:br>
              <a:rPr lang="en-GB" dirty="0" smtClean="0"/>
            </a:br>
            <a:r>
              <a:rPr lang="en-GB" dirty="0" smtClean="0"/>
              <a:t>and control</a:t>
            </a:r>
            <a:endParaRPr lang="en-GB" dirty="0"/>
          </a:p>
        </p:txBody>
      </p:sp>
      <p:sp>
        <p:nvSpPr>
          <p:cNvPr id="3" name="Content Placeholder 2"/>
          <p:cNvSpPr>
            <a:spLocks noGrp="1"/>
          </p:cNvSpPr>
          <p:nvPr>
            <p:ph idx="1"/>
          </p:nvPr>
        </p:nvSpPr>
        <p:spPr>
          <a:xfrm>
            <a:off x="323528" y="1628800"/>
            <a:ext cx="8086761" cy="2016224"/>
          </a:xfrm>
        </p:spPr>
        <p:txBody>
          <a:bodyPr/>
          <a:lstStyle/>
          <a:p>
            <a:pPr marL="0" indent="0">
              <a:lnSpc>
                <a:spcPct val="80000"/>
              </a:lnSpc>
              <a:buNone/>
            </a:pPr>
            <a:r>
              <a:rPr lang="en-GB" sz="2600" i="1" dirty="0" smtClean="0"/>
              <a:t>he </a:t>
            </a:r>
            <a:r>
              <a:rPr lang="en-GB" sz="2600" i="1" dirty="0"/>
              <a:t>said he didn't even want to take any of his drugs.  So I said, "Right, let's take you off your drugs then."  Because he probably wasn't taking them at home; he didn't want to take them.  He's just emptying them.  </a:t>
            </a:r>
          </a:p>
          <a:p>
            <a:pPr marL="0" indent="0">
              <a:lnSpc>
                <a:spcPct val="80000"/>
              </a:lnSpc>
              <a:buNone/>
            </a:pPr>
            <a:endParaRPr lang="en-GB" sz="2600" i="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475773"/>
            <a:ext cx="3484089" cy="251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bwMode="auto">
          <a:xfrm>
            <a:off x="179512" y="3475773"/>
            <a:ext cx="5080264" cy="4825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71463" indent="-271463" algn="l" rtl="0" eaLnBrk="0" fontAlgn="base" hangingPunct="0">
              <a:spcBef>
                <a:spcPct val="70000"/>
              </a:spcBef>
              <a:spcAft>
                <a:spcPct val="0"/>
              </a:spcAft>
              <a:buClr>
                <a:schemeClr val="tx2"/>
              </a:buClr>
              <a:buFont typeface="Wingdings" pitchFamily="2" charset="2"/>
              <a:buChar char="§"/>
              <a:defRPr sz="3000">
                <a:solidFill>
                  <a:schemeClr val="tx1"/>
                </a:solidFill>
                <a:latin typeface="+mn-lt"/>
                <a:ea typeface="MS PGothic" pitchFamily="34" charset="-128"/>
                <a:cs typeface="+mn-cs"/>
              </a:defRPr>
            </a:lvl1pPr>
            <a:lvl2pPr marL="809625" indent="-358775" algn="l" rtl="0" eaLnBrk="0" fontAlgn="base" hangingPunct="0">
              <a:lnSpc>
                <a:spcPct val="90000"/>
              </a:lnSpc>
              <a:spcBef>
                <a:spcPct val="30000"/>
              </a:spcBef>
              <a:spcAft>
                <a:spcPct val="0"/>
              </a:spcAft>
              <a:buClr>
                <a:schemeClr val="tx2"/>
              </a:buClr>
              <a:buFont typeface="Arial" pitchFamily="34" charset="0"/>
              <a:buChar char="–"/>
              <a:defRPr sz="2800">
                <a:solidFill>
                  <a:schemeClr val="tx1"/>
                </a:solidFill>
                <a:latin typeface="+mn-lt"/>
                <a:ea typeface="MS PGothic" pitchFamily="34" charset="-128"/>
              </a:defRPr>
            </a:lvl2pPr>
            <a:lvl3pPr marL="1257300" indent="-268288" algn="l" rtl="0" eaLnBrk="0" fontAlgn="base" hangingPunct="0">
              <a:lnSpc>
                <a:spcPct val="90000"/>
              </a:lnSpc>
              <a:spcBef>
                <a:spcPct val="30000"/>
              </a:spcBef>
              <a:spcAft>
                <a:spcPct val="0"/>
              </a:spcAft>
              <a:buClr>
                <a:schemeClr val="tx2"/>
              </a:buClr>
              <a:buFont typeface="Symbol" pitchFamily="18" charset="2"/>
              <a:buChar char="·"/>
              <a:defRPr sz="2400">
                <a:solidFill>
                  <a:schemeClr val="tx1"/>
                </a:solidFill>
                <a:latin typeface="+mn-lt"/>
                <a:ea typeface="MS PGothic" pitchFamily="34" charset="-128"/>
              </a:defRPr>
            </a:lvl3pPr>
            <a:lvl4pPr marL="1704975" indent="-268288" algn="l" rtl="0" eaLnBrk="0" fontAlgn="base" hangingPunct="0">
              <a:lnSpc>
                <a:spcPct val="90000"/>
              </a:lnSpc>
              <a:spcBef>
                <a:spcPct val="30000"/>
              </a:spcBef>
              <a:spcAft>
                <a:spcPct val="0"/>
              </a:spcAft>
              <a:buClr>
                <a:schemeClr val="tx2"/>
              </a:buClr>
              <a:buFont typeface="Arial" pitchFamily="34" charset="0"/>
              <a:buChar char="–"/>
              <a:defRPr sz="2000">
                <a:solidFill>
                  <a:schemeClr val="tx1"/>
                </a:solidFill>
                <a:latin typeface="+mn-lt"/>
                <a:ea typeface="MS PGothic" pitchFamily="34" charset="-128"/>
              </a:defRPr>
            </a:lvl4pPr>
            <a:lvl5pPr marL="2152650" indent="-268288" algn="l" rtl="0" eaLnBrk="0" fontAlgn="base" hangingPunct="0">
              <a:lnSpc>
                <a:spcPct val="90000"/>
              </a:lnSpc>
              <a:spcBef>
                <a:spcPct val="30000"/>
              </a:spcBef>
              <a:spcAft>
                <a:spcPct val="0"/>
              </a:spcAft>
              <a:buClr>
                <a:schemeClr val="tx2"/>
              </a:buClr>
              <a:buFont typeface="Arial" pitchFamily="34" charset="0"/>
              <a:buChar char="»"/>
              <a:defRPr sz="2000">
                <a:solidFill>
                  <a:schemeClr val="tx1"/>
                </a:solidFill>
                <a:latin typeface="+mn-lt"/>
                <a:ea typeface="MS PGothic" pitchFamily="34" charset="-128"/>
              </a:defRPr>
            </a:lvl5pPr>
            <a:lvl6pPr marL="2609850" indent="-268288" algn="l" rtl="0" eaLnBrk="0" fontAlgn="base" hangingPunct="0">
              <a:lnSpc>
                <a:spcPct val="90000"/>
              </a:lnSpc>
              <a:spcBef>
                <a:spcPct val="30000"/>
              </a:spcBef>
              <a:spcAft>
                <a:spcPct val="0"/>
              </a:spcAft>
              <a:buClr>
                <a:schemeClr val="tx2"/>
              </a:buClr>
              <a:buFont typeface="Arial" charset="0"/>
              <a:buChar char="»"/>
              <a:defRPr sz="2000">
                <a:solidFill>
                  <a:schemeClr val="tx1"/>
                </a:solidFill>
                <a:latin typeface="+mn-lt"/>
                <a:ea typeface="+mn-ea"/>
              </a:defRPr>
            </a:lvl6pPr>
            <a:lvl7pPr marL="3067050" indent="-268288" algn="l" rtl="0" eaLnBrk="0" fontAlgn="base" hangingPunct="0">
              <a:lnSpc>
                <a:spcPct val="90000"/>
              </a:lnSpc>
              <a:spcBef>
                <a:spcPct val="30000"/>
              </a:spcBef>
              <a:spcAft>
                <a:spcPct val="0"/>
              </a:spcAft>
              <a:buClr>
                <a:schemeClr val="tx2"/>
              </a:buClr>
              <a:buFont typeface="Arial" charset="0"/>
              <a:buChar char="»"/>
              <a:defRPr sz="2000">
                <a:solidFill>
                  <a:schemeClr val="tx1"/>
                </a:solidFill>
                <a:latin typeface="+mn-lt"/>
                <a:ea typeface="+mn-ea"/>
              </a:defRPr>
            </a:lvl7pPr>
            <a:lvl8pPr marL="3524250" indent="-268288" algn="l" rtl="0" eaLnBrk="0" fontAlgn="base" hangingPunct="0">
              <a:lnSpc>
                <a:spcPct val="90000"/>
              </a:lnSpc>
              <a:spcBef>
                <a:spcPct val="30000"/>
              </a:spcBef>
              <a:spcAft>
                <a:spcPct val="0"/>
              </a:spcAft>
              <a:buClr>
                <a:schemeClr val="tx2"/>
              </a:buClr>
              <a:buFont typeface="Arial" charset="0"/>
              <a:buChar char="»"/>
              <a:defRPr sz="2000">
                <a:solidFill>
                  <a:schemeClr val="tx1"/>
                </a:solidFill>
                <a:latin typeface="+mn-lt"/>
                <a:ea typeface="+mn-ea"/>
              </a:defRPr>
            </a:lvl8pPr>
            <a:lvl9pPr marL="3981450" indent="-268288" algn="l" rtl="0" eaLnBrk="0" fontAlgn="base" hangingPunct="0">
              <a:lnSpc>
                <a:spcPct val="90000"/>
              </a:lnSpc>
              <a:spcBef>
                <a:spcPct val="30000"/>
              </a:spcBef>
              <a:spcAft>
                <a:spcPct val="0"/>
              </a:spcAft>
              <a:buClr>
                <a:schemeClr val="tx2"/>
              </a:buClr>
              <a:buFont typeface="Arial" charset="0"/>
              <a:buChar char="»"/>
              <a:defRPr sz="2000">
                <a:solidFill>
                  <a:schemeClr val="tx1"/>
                </a:solidFill>
                <a:latin typeface="+mn-lt"/>
                <a:ea typeface="+mn-ea"/>
              </a:defRPr>
            </a:lvl9pPr>
          </a:lstStyle>
          <a:p>
            <a:pPr marL="0" indent="0">
              <a:lnSpc>
                <a:spcPct val="80000"/>
              </a:lnSpc>
              <a:buFont typeface="Wingdings" pitchFamily="2" charset="2"/>
              <a:buNone/>
            </a:pPr>
            <a:r>
              <a:rPr lang="en-GB" sz="2600" i="1" kern="0" dirty="0" smtClean="0"/>
              <a:t>And then once we got back to basics I said, "What would you be willing to take?"  So he told me what he was willing to take, so I prescribed that and we gradually got him back on all his drugs and his diabetes was really well controlled within a year”</a:t>
            </a:r>
            <a:endParaRPr lang="en-GB" sz="2600" i="1" kern="0" dirty="0"/>
          </a:p>
        </p:txBody>
      </p:sp>
    </p:spTree>
    <p:extLst>
      <p:ext uri="{BB962C8B-B14F-4D97-AF65-F5344CB8AC3E}">
        <p14:creationId xmlns:p14="http://schemas.microsoft.com/office/powerpoint/2010/main" val="2542279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260648"/>
            <a:ext cx="8426450" cy="1341438"/>
          </a:xfrm>
        </p:spPr>
        <p:txBody>
          <a:bodyPr/>
          <a:lstStyle/>
          <a:p>
            <a:r>
              <a:rPr lang="en-GB" dirty="0" smtClean="0"/>
              <a:t>Patients and families </a:t>
            </a:r>
            <a:br>
              <a:rPr lang="en-GB" dirty="0" smtClean="0"/>
            </a:br>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32856"/>
            <a:ext cx="3241204"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bwMode="auto">
          <a:xfrm>
            <a:off x="3955747" y="1650710"/>
            <a:ext cx="4936733"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71463" indent="-271463" algn="l" rtl="0" eaLnBrk="0" fontAlgn="base" hangingPunct="0">
              <a:spcBef>
                <a:spcPct val="70000"/>
              </a:spcBef>
              <a:spcAft>
                <a:spcPct val="0"/>
              </a:spcAft>
              <a:buClr>
                <a:schemeClr val="tx2"/>
              </a:buClr>
              <a:buFont typeface="Wingdings" pitchFamily="2" charset="2"/>
              <a:buChar char="§"/>
              <a:defRPr sz="3000">
                <a:solidFill>
                  <a:schemeClr val="tx1"/>
                </a:solidFill>
                <a:latin typeface="+mn-lt"/>
                <a:ea typeface="MS PGothic" pitchFamily="34" charset="-128"/>
                <a:cs typeface="+mn-cs"/>
              </a:defRPr>
            </a:lvl1pPr>
            <a:lvl2pPr marL="809625" indent="-358775" algn="l" rtl="0" eaLnBrk="0" fontAlgn="base" hangingPunct="0">
              <a:lnSpc>
                <a:spcPct val="90000"/>
              </a:lnSpc>
              <a:spcBef>
                <a:spcPct val="30000"/>
              </a:spcBef>
              <a:spcAft>
                <a:spcPct val="0"/>
              </a:spcAft>
              <a:buClr>
                <a:schemeClr val="tx2"/>
              </a:buClr>
              <a:buFont typeface="Arial" pitchFamily="34" charset="0"/>
              <a:buChar char="–"/>
              <a:defRPr sz="2800">
                <a:solidFill>
                  <a:schemeClr val="tx1"/>
                </a:solidFill>
                <a:latin typeface="+mn-lt"/>
                <a:ea typeface="MS PGothic" pitchFamily="34" charset="-128"/>
              </a:defRPr>
            </a:lvl2pPr>
            <a:lvl3pPr marL="1257300" indent="-268288" algn="l" rtl="0" eaLnBrk="0" fontAlgn="base" hangingPunct="0">
              <a:lnSpc>
                <a:spcPct val="90000"/>
              </a:lnSpc>
              <a:spcBef>
                <a:spcPct val="30000"/>
              </a:spcBef>
              <a:spcAft>
                <a:spcPct val="0"/>
              </a:spcAft>
              <a:buClr>
                <a:schemeClr val="tx2"/>
              </a:buClr>
              <a:buFont typeface="Symbol" pitchFamily="18" charset="2"/>
              <a:buChar char="·"/>
              <a:defRPr sz="2400">
                <a:solidFill>
                  <a:schemeClr val="tx1"/>
                </a:solidFill>
                <a:latin typeface="+mn-lt"/>
                <a:ea typeface="MS PGothic" pitchFamily="34" charset="-128"/>
              </a:defRPr>
            </a:lvl3pPr>
            <a:lvl4pPr marL="1704975" indent="-268288" algn="l" rtl="0" eaLnBrk="0" fontAlgn="base" hangingPunct="0">
              <a:lnSpc>
                <a:spcPct val="90000"/>
              </a:lnSpc>
              <a:spcBef>
                <a:spcPct val="30000"/>
              </a:spcBef>
              <a:spcAft>
                <a:spcPct val="0"/>
              </a:spcAft>
              <a:buClr>
                <a:schemeClr val="tx2"/>
              </a:buClr>
              <a:buFont typeface="Arial" pitchFamily="34" charset="0"/>
              <a:buChar char="–"/>
              <a:defRPr sz="2000">
                <a:solidFill>
                  <a:schemeClr val="tx1"/>
                </a:solidFill>
                <a:latin typeface="+mn-lt"/>
                <a:ea typeface="MS PGothic" pitchFamily="34" charset="-128"/>
              </a:defRPr>
            </a:lvl4pPr>
            <a:lvl5pPr marL="2152650" indent="-268288" algn="l" rtl="0" eaLnBrk="0" fontAlgn="base" hangingPunct="0">
              <a:lnSpc>
                <a:spcPct val="90000"/>
              </a:lnSpc>
              <a:spcBef>
                <a:spcPct val="30000"/>
              </a:spcBef>
              <a:spcAft>
                <a:spcPct val="0"/>
              </a:spcAft>
              <a:buClr>
                <a:schemeClr val="tx2"/>
              </a:buClr>
              <a:buFont typeface="Arial" pitchFamily="34" charset="0"/>
              <a:buChar char="»"/>
              <a:defRPr sz="2000">
                <a:solidFill>
                  <a:schemeClr val="tx1"/>
                </a:solidFill>
                <a:latin typeface="+mn-lt"/>
                <a:ea typeface="MS PGothic" pitchFamily="34" charset="-128"/>
              </a:defRPr>
            </a:lvl5pPr>
            <a:lvl6pPr marL="2609850" indent="-268288" algn="l" rtl="0" eaLnBrk="0" fontAlgn="base" hangingPunct="0">
              <a:lnSpc>
                <a:spcPct val="90000"/>
              </a:lnSpc>
              <a:spcBef>
                <a:spcPct val="30000"/>
              </a:spcBef>
              <a:spcAft>
                <a:spcPct val="0"/>
              </a:spcAft>
              <a:buClr>
                <a:schemeClr val="tx2"/>
              </a:buClr>
              <a:buFont typeface="Arial" charset="0"/>
              <a:buChar char="»"/>
              <a:defRPr sz="2000">
                <a:solidFill>
                  <a:schemeClr val="tx1"/>
                </a:solidFill>
                <a:latin typeface="+mn-lt"/>
                <a:ea typeface="+mn-ea"/>
              </a:defRPr>
            </a:lvl6pPr>
            <a:lvl7pPr marL="3067050" indent="-268288" algn="l" rtl="0" eaLnBrk="0" fontAlgn="base" hangingPunct="0">
              <a:lnSpc>
                <a:spcPct val="90000"/>
              </a:lnSpc>
              <a:spcBef>
                <a:spcPct val="30000"/>
              </a:spcBef>
              <a:spcAft>
                <a:spcPct val="0"/>
              </a:spcAft>
              <a:buClr>
                <a:schemeClr val="tx2"/>
              </a:buClr>
              <a:buFont typeface="Arial" charset="0"/>
              <a:buChar char="»"/>
              <a:defRPr sz="2000">
                <a:solidFill>
                  <a:schemeClr val="tx1"/>
                </a:solidFill>
                <a:latin typeface="+mn-lt"/>
                <a:ea typeface="+mn-ea"/>
              </a:defRPr>
            </a:lvl7pPr>
            <a:lvl8pPr marL="3524250" indent="-268288" algn="l" rtl="0" eaLnBrk="0" fontAlgn="base" hangingPunct="0">
              <a:lnSpc>
                <a:spcPct val="90000"/>
              </a:lnSpc>
              <a:spcBef>
                <a:spcPct val="30000"/>
              </a:spcBef>
              <a:spcAft>
                <a:spcPct val="0"/>
              </a:spcAft>
              <a:buClr>
                <a:schemeClr val="tx2"/>
              </a:buClr>
              <a:buFont typeface="Arial" charset="0"/>
              <a:buChar char="»"/>
              <a:defRPr sz="2000">
                <a:solidFill>
                  <a:schemeClr val="tx1"/>
                </a:solidFill>
                <a:latin typeface="+mn-lt"/>
                <a:ea typeface="+mn-ea"/>
              </a:defRPr>
            </a:lvl8pPr>
            <a:lvl9pPr marL="3981450" indent="-268288" algn="l" rtl="0" eaLnBrk="0" fontAlgn="base" hangingPunct="0">
              <a:lnSpc>
                <a:spcPct val="90000"/>
              </a:lnSpc>
              <a:spcBef>
                <a:spcPct val="30000"/>
              </a:spcBef>
              <a:spcAft>
                <a:spcPct val="0"/>
              </a:spcAft>
              <a:buClr>
                <a:schemeClr val="tx2"/>
              </a:buClr>
              <a:buFont typeface="Arial" charset="0"/>
              <a:buChar char="»"/>
              <a:defRPr sz="2000">
                <a:solidFill>
                  <a:schemeClr val="tx1"/>
                </a:solidFill>
                <a:latin typeface="+mn-lt"/>
                <a:ea typeface="+mn-ea"/>
              </a:defRPr>
            </a:lvl9pPr>
          </a:lstStyle>
          <a:p>
            <a:pPr marL="0" indent="0">
              <a:lnSpc>
                <a:spcPct val="80000"/>
              </a:lnSpc>
              <a:buNone/>
            </a:pPr>
            <a:r>
              <a:rPr lang="en-GB" sz="2800" dirty="0" smtClean="0"/>
              <a:t>Want </a:t>
            </a:r>
            <a:r>
              <a:rPr lang="en-GB" sz="2800" dirty="0"/>
              <a:t>more </a:t>
            </a:r>
            <a:r>
              <a:rPr lang="en-GB" sz="2800" dirty="0" smtClean="0"/>
              <a:t>support, information </a:t>
            </a:r>
            <a:r>
              <a:rPr lang="en-GB" sz="2800" dirty="0"/>
              <a:t>and tailored </a:t>
            </a:r>
            <a:r>
              <a:rPr lang="en-GB" sz="2800" dirty="0" smtClean="0"/>
              <a:t>advice</a:t>
            </a:r>
          </a:p>
          <a:p>
            <a:pPr marL="0" indent="0">
              <a:lnSpc>
                <a:spcPct val="80000"/>
              </a:lnSpc>
              <a:buNone/>
            </a:pPr>
            <a:r>
              <a:rPr lang="en-GB" sz="2800" dirty="0" err="1" smtClean="0"/>
              <a:t>HCP</a:t>
            </a:r>
            <a:r>
              <a:rPr lang="en-GB" sz="2800" dirty="0" smtClean="0"/>
              <a:t> need to take responsibility for SM too</a:t>
            </a:r>
            <a:endParaRPr lang="en-GB" sz="2800" dirty="0"/>
          </a:p>
          <a:p>
            <a:pPr marL="0" indent="0">
              <a:lnSpc>
                <a:spcPct val="80000"/>
              </a:lnSpc>
              <a:buFont typeface="Wingdings" pitchFamily="2" charset="2"/>
              <a:buNone/>
            </a:pPr>
            <a:r>
              <a:rPr lang="en-GB" sz="2800" kern="0" dirty="0" smtClean="0"/>
              <a:t>Families - how to get patients to do what they should.</a:t>
            </a:r>
          </a:p>
          <a:p>
            <a:pPr marL="0" indent="0">
              <a:lnSpc>
                <a:spcPct val="80000"/>
              </a:lnSpc>
              <a:buFont typeface="Wingdings" pitchFamily="2" charset="2"/>
              <a:buNone/>
            </a:pPr>
            <a:r>
              <a:rPr lang="en-GB" sz="2800" kern="0" dirty="0" smtClean="0"/>
              <a:t>Patients – how to adapt treatments to live well and feel normal </a:t>
            </a:r>
          </a:p>
          <a:p>
            <a:pPr marL="0" indent="0">
              <a:lnSpc>
                <a:spcPct val="80000"/>
              </a:lnSpc>
              <a:buFont typeface="Wingdings" pitchFamily="2" charset="2"/>
              <a:buNone/>
            </a:pPr>
            <a:endParaRPr lang="en-GB" sz="2800" kern="0" dirty="0" smtClean="0"/>
          </a:p>
        </p:txBody>
      </p:sp>
    </p:spTree>
    <p:extLst>
      <p:ext uri="{BB962C8B-B14F-4D97-AF65-F5344CB8AC3E}">
        <p14:creationId xmlns:p14="http://schemas.microsoft.com/office/powerpoint/2010/main" val="2106799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i="1" dirty="0"/>
              <a:t>’without the help I haven’t got a clue and that went on for years …… because I just couldn’t and nobody was telling me anything useful that was actually practical and fitted in with a </a:t>
            </a:r>
            <a:r>
              <a:rPr lang="en-GB" i="1" dirty="0" smtClean="0"/>
              <a:t>life; that </a:t>
            </a:r>
            <a:r>
              <a:rPr lang="en-GB" i="1" dirty="0"/>
              <a:t>you could sustain ongoing, yes you could do it for a month or two but then </a:t>
            </a:r>
            <a:r>
              <a:rPr lang="en-GB" i="1" dirty="0" smtClean="0"/>
              <a:t>actually, I </a:t>
            </a:r>
            <a:r>
              <a:rPr lang="en-GB" i="1" dirty="0"/>
              <a:t>have got a </a:t>
            </a:r>
            <a:r>
              <a:rPr lang="en-GB" i="1" dirty="0" smtClean="0"/>
              <a:t>life!! (patient)</a:t>
            </a:r>
            <a:endParaRPr lang="en-GB" dirty="0"/>
          </a:p>
        </p:txBody>
      </p:sp>
    </p:spTree>
    <p:extLst>
      <p:ext uri="{BB962C8B-B14F-4D97-AF65-F5344CB8AC3E}">
        <p14:creationId xmlns:p14="http://schemas.microsoft.com/office/powerpoint/2010/main" val="193783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n-US" dirty="0" smtClean="0"/>
              <a:t>Nick’s self-</a:t>
            </a:r>
            <a:br>
              <a:rPr lang="en-GB" altLang="en-US" dirty="0" smtClean="0"/>
            </a:br>
            <a:r>
              <a:rPr lang="en-GB" altLang="en-US" dirty="0" smtClean="0"/>
              <a:t>management wish-list….</a:t>
            </a:r>
          </a:p>
        </p:txBody>
      </p:sp>
      <p:sp>
        <p:nvSpPr>
          <p:cNvPr id="37891" name="Content Placeholder 2"/>
          <p:cNvSpPr>
            <a:spLocks noGrp="1"/>
          </p:cNvSpPr>
          <p:nvPr>
            <p:ph idx="1"/>
          </p:nvPr>
        </p:nvSpPr>
        <p:spPr/>
        <p:txBody>
          <a:bodyPr/>
          <a:lstStyle/>
          <a:p>
            <a:r>
              <a:rPr lang="en-GB" altLang="en-US" sz="2000" smtClean="0"/>
              <a:t>I don’t want to be </a:t>
            </a:r>
            <a:r>
              <a:rPr lang="en-GB" altLang="en-US" sz="2000" b="1" smtClean="0">
                <a:solidFill>
                  <a:srgbClr val="FFFF00"/>
                </a:solidFill>
              </a:rPr>
              <a:t>blamed or dictated </a:t>
            </a:r>
            <a:r>
              <a:rPr lang="en-GB" altLang="en-US" sz="2000" smtClean="0"/>
              <a:t>with a broken record, </a:t>
            </a:r>
          </a:p>
          <a:p>
            <a:r>
              <a:rPr lang="en-GB" altLang="en-US" sz="2000" smtClean="0"/>
              <a:t>I want the professionals to be </a:t>
            </a:r>
            <a:r>
              <a:rPr lang="en-GB" altLang="en-US" sz="2000" b="1" smtClean="0">
                <a:solidFill>
                  <a:srgbClr val="FFFF00"/>
                </a:solidFill>
              </a:rPr>
              <a:t>listening and learning from me</a:t>
            </a:r>
            <a:r>
              <a:rPr lang="en-GB" altLang="en-US" sz="2000" smtClean="0"/>
              <a:t>, to feel like I’m listened to and </a:t>
            </a:r>
            <a:r>
              <a:rPr lang="en-GB" altLang="en-US" sz="2000" b="1" smtClean="0">
                <a:solidFill>
                  <a:srgbClr val="FFFF00"/>
                </a:solidFill>
              </a:rPr>
              <a:t>involved</a:t>
            </a:r>
            <a:r>
              <a:rPr lang="en-GB" altLang="en-US" sz="2000" smtClean="0"/>
              <a:t> and that </a:t>
            </a:r>
            <a:r>
              <a:rPr lang="en-GB" altLang="en-US" sz="2000" b="1" smtClean="0">
                <a:solidFill>
                  <a:srgbClr val="FFFF00"/>
                </a:solidFill>
              </a:rPr>
              <a:t>my experience and knowledge has some value and respect</a:t>
            </a:r>
            <a:r>
              <a:rPr lang="en-GB" altLang="en-US" sz="2000" smtClean="0"/>
              <a:t>, not that I’m right, but that they’ll listen to it.  </a:t>
            </a:r>
          </a:p>
          <a:p>
            <a:r>
              <a:rPr lang="en-GB" altLang="en-US" sz="2000" smtClean="0"/>
              <a:t>And that the people I’m talking to </a:t>
            </a:r>
            <a:r>
              <a:rPr lang="en-GB" altLang="en-US" sz="2000" b="1" smtClean="0">
                <a:solidFill>
                  <a:srgbClr val="FFFF00"/>
                </a:solidFill>
              </a:rPr>
              <a:t>understand the challenges </a:t>
            </a:r>
            <a:r>
              <a:rPr lang="en-GB" altLang="en-US" sz="2000" smtClean="0"/>
              <a:t>that we’ve got, that it’s ‘not just that easy; that it </a:t>
            </a:r>
            <a:r>
              <a:rPr lang="en-GB" altLang="en-US" sz="2000" b="1" smtClean="0"/>
              <a:t>is</a:t>
            </a:r>
            <a:r>
              <a:rPr lang="en-GB" altLang="en-US" sz="2000" smtClean="0"/>
              <a:t> difficult’</a:t>
            </a:r>
          </a:p>
          <a:p>
            <a:r>
              <a:rPr lang="en-GB" altLang="en-US" sz="2000" smtClean="0"/>
              <a:t>and that they give us </a:t>
            </a:r>
            <a:r>
              <a:rPr lang="en-GB" altLang="en-US" sz="2000" b="1" smtClean="0">
                <a:solidFill>
                  <a:srgbClr val="FFFF00"/>
                </a:solidFill>
              </a:rPr>
              <a:t>options and flexible responses</a:t>
            </a:r>
            <a:r>
              <a:rPr lang="en-GB" altLang="en-US" sz="2000" smtClean="0"/>
              <a:t>, and not just the same old thing, kind of, “Go back and do it again”.  </a:t>
            </a:r>
          </a:p>
          <a:p>
            <a:r>
              <a:rPr lang="en-GB" altLang="en-US" sz="2000" smtClean="0"/>
              <a:t>And the thing that matters most to me, that’s crucial to me, is to feel that </a:t>
            </a:r>
            <a:r>
              <a:rPr lang="en-GB" altLang="en-US" sz="2000" b="1" smtClean="0">
                <a:solidFill>
                  <a:srgbClr val="FFFF00"/>
                </a:solidFill>
              </a:rPr>
              <a:t>what I’m doing makes a difference </a:t>
            </a:r>
            <a:r>
              <a:rPr lang="en-GB" altLang="en-US" sz="2000" smtClean="0"/>
              <a:t>because if I don’t feel it makes a difference I won’t do it.  I can’t sustain doing it for decades unless I know it makes a difference.</a:t>
            </a:r>
          </a:p>
        </p:txBody>
      </p:sp>
    </p:spTree>
    <p:extLst>
      <p:ext uri="{BB962C8B-B14F-4D97-AF65-F5344CB8AC3E}">
        <p14:creationId xmlns:p14="http://schemas.microsoft.com/office/powerpoint/2010/main" val="2603083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251520" y="1628800"/>
            <a:ext cx="8426450" cy="4502150"/>
          </a:xfrm>
        </p:spPr>
        <p:txBody>
          <a:bodyPr/>
          <a:lstStyle/>
          <a:p>
            <a:r>
              <a:rPr lang="en-GB" dirty="0" smtClean="0"/>
              <a:t>Complex range of outcomes  - often in tension</a:t>
            </a:r>
          </a:p>
          <a:p>
            <a:pPr lvl="1"/>
            <a:endParaRPr lang="en-GB" dirty="0" smtClean="0"/>
          </a:p>
          <a:p>
            <a:pPr lvl="1"/>
            <a:endParaRPr lang="en-GB" dirty="0"/>
          </a:p>
        </p:txBody>
      </p:sp>
      <p:graphicFrame>
        <p:nvGraphicFramePr>
          <p:cNvPr id="6" name="Diagram 5"/>
          <p:cNvGraphicFramePr/>
          <p:nvPr>
            <p:extLst>
              <p:ext uri="{D42A27DB-BD31-4B8C-83A1-F6EECF244321}">
                <p14:modId xmlns:p14="http://schemas.microsoft.com/office/powerpoint/2010/main" val="2083658105"/>
              </p:ext>
            </p:extLst>
          </p:nvPr>
        </p:nvGraphicFramePr>
        <p:xfrm>
          <a:off x="611560" y="2852936"/>
          <a:ext cx="3696072"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1872871809"/>
              </p:ext>
            </p:extLst>
          </p:nvPr>
        </p:nvGraphicFramePr>
        <p:xfrm>
          <a:off x="4788024" y="2852936"/>
          <a:ext cx="3696072" cy="203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extLst>
              <p:ext uri="{D42A27DB-BD31-4B8C-83A1-F6EECF244321}">
                <p14:modId xmlns:p14="http://schemas.microsoft.com/office/powerpoint/2010/main" val="873321407"/>
              </p:ext>
            </p:extLst>
          </p:nvPr>
        </p:nvGraphicFramePr>
        <p:xfrm>
          <a:off x="611560" y="4826000"/>
          <a:ext cx="3696072" cy="2032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Diagram 11"/>
          <p:cNvGraphicFramePr/>
          <p:nvPr>
            <p:extLst>
              <p:ext uri="{D42A27DB-BD31-4B8C-83A1-F6EECF244321}">
                <p14:modId xmlns:p14="http://schemas.microsoft.com/office/powerpoint/2010/main" val="2180047091"/>
              </p:ext>
            </p:extLst>
          </p:nvPr>
        </p:nvGraphicFramePr>
        <p:xfrm>
          <a:off x="4860032" y="4799538"/>
          <a:ext cx="3696072" cy="2032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279620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descr="http://media.npr.org/assets/img/2013/08/26/snake-oil1_custom-02902ce6157050b8c81d387813cb9492f7fea3cc-s6-c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132856"/>
            <a:ext cx="1705357" cy="377585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19872" y="2688635"/>
            <a:ext cx="5236720"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895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390" y="476672"/>
            <a:ext cx="8496944" cy="8525411"/>
          </a:xfrm>
          <a:prstGeom prst="rect">
            <a:avLst/>
          </a:prstGeom>
          <a:noFill/>
        </p:spPr>
        <p:txBody>
          <a:bodyPr wrap="square" rtlCol="0">
            <a:spAutoFit/>
          </a:bodyPr>
          <a:lstStyle/>
          <a:p>
            <a:r>
              <a:rPr lang="en-GB" sz="3600" b="1" dirty="0" smtClean="0">
                <a:solidFill>
                  <a:srgbClr val="FFFFFF"/>
                </a:solidFill>
                <a:latin typeface="Calibri" panose="020F0502020204030204" pitchFamily="34" charset="0"/>
              </a:rPr>
              <a:t>	Next steps…</a:t>
            </a:r>
          </a:p>
          <a:p>
            <a:endParaRPr lang="en-GB" sz="2400" b="1" dirty="0">
              <a:solidFill>
                <a:srgbClr val="FFFFFF"/>
              </a:solidFill>
              <a:latin typeface="Calibri" panose="020F0502020204030204" pitchFamily="34" charset="0"/>
            </a:endParaRPr>
          </a:p>
          <a:p>
            <a:r>
              <a:rPr lang="en-GB" sz="3200" dirty="0" smtClean="0">
                <a:solidFill>
                  <a:srgbClr val="FFFFFF"/>
                </a:solidFill>
                <a:latin typeface="Calibri" panose="020F0502020204030204" pitchFamily="34" charset="0"/>
              </a:rPr>
              <a:t>National Delphi survey: </a:t>
            </a:r>
          </a:p>
          <a:p>
            <a:r>
              <a:rPr lang="en-GB" sz="3200" dirty="0" smtClean="0">
                <a:solidFill>
                  <a:srgbClr val="FFFFFF"/>
                </a:solidFill>
                <a:latin typeface="Calibri" panose="020F0502020204030204" pitchFamily="34" charset="0"/>
              </a:rPr>
              <a:t>Identifying outcome priorities for stakeholders</a:t>
            </a:r>
          </a:p>
          <a:p>
            <a:endParaRPr lang="en-GB" sz="3200" dirty="0">
              <a:solidFill>
                <a:srgbClr val="FFFFFF"/>
              </a:solidFill>
              <a:latin typeface="Calibri" panose="020F0502020204030204" pitchFamily="34" charset="0"/>
            </a:endParaRPr>
          </a:p>
          <a:p>
            <a:r>
              <a:rPr lang="en-GB" sz="3200" dirty="0" smtClean="0">
                <a:solidFill>
                  <a:srgbClr val="FFFFFF"/>
                </a:solidFill>
                <a:latin typeface="Calibri" panose="020F0502020204030204" pitchFamily="34" charset="0"/>
              </a:rPr>
              <a:t>Stakeholder events – discuss tensions and ways forward</a:t>
            </a:r>
          </a:p>
          <a:p>
            <a:endParaRPr lang="en-GB" sz="3200" dirty="0">
              <a:solidFill>
                <a:srgbClr val="FFFFFF"/>
              </a:solidFill>
              <a:latin typeface="Calibri" panose="020F0502020204030204" pitchFamily="34" charset="0"/>
            </a:endParaRPr>
          </a:p>
          <a:p>
            <a:r>
              <a:rPr lang="en-GB" sz="3200" dirty="0" smtClean="0">
                <a:solidFill>
                  <a:srgbClr val="FFFFFF"/>
                </a:solidFill>
                <a:latin typeface="Calibri" panose="020F0502020204030204" pitchFamily="34" charset="0"/>
              </a:rPr>
              <a:t>Work on measurement and evaluation of SM</a:t>
            </a:r>
          </a:p>
          <a:p>
            <a:endParaRPr lang="en-GB" sz="3200" dirty="0">
              <a:solidFill>
                <a:srgbClr val="FFFFFF"/>
              </a:solidFill>
              <a:latin typeface="Calibri" panose="020F0502020204030204" pitchFamily="34" charset="0"/>
            </a:endParaRPr>
          </a:p>
          <a:p>
            <a:endParaRPr lang="en-GB" sz="3200" dirty="0" smtClean="0">
              <a:solidFill>
                <a:srgbClr val="FFFFFF"/>
              </a:solidFill>
              <a:latin typeface="Calibri" panose="020F0502020204030204" pitchFamily="34" charset="0"/>
            </a:endParaRPr>
          </a:p>
          <a:p>
            <a:pPr marL="342900" indent="-342900">
              <a:buFont typeface="Arial" panose="020B0604020202020204" pitchFamily="34" charset="0"/>
              <a:buChar char="•"/>
            </a:pPr>
            <a:endParaRPr lang="en-GB" sz="3200" b="1" dirty="0">
              <a:solidFill>
                <a:srgbClr val="FFFFFF"/>
              </a:solidFill>
              <a:latin typeface="Calibri" panose="020F0502020204030204" pitchFamily="34" charset="0"/>
            </a:endParaRPr>
          </a:p>
          <a:p>
            <a:pPr marL="342900" indent="-342900">
              <a:buFont typeface="Arial" panose="020B0604020202020204" pitchFamily="34" charset="0"/>
              <a:buChar char="•"/>
            </a:pPr>
            <a:endParaRPr lang="en-GB" sz="2400" b="1" dirty="0" smtClean="0">
              <a:solidFill>
                <a:srgbClr val="FFFFFF"/>
              </a:solidFill>
              <a:latin typeface="Calibri" panose="020F0502020204030204" pitchFamily="34" charset="0"/>
            </a:endParaRPr>
          </a:p>
          <a:p>
            <a:pPr marL="342900" indent="-342900">
              <a:buFont typeface="Arial" panose="020B0604020202020204" pitchFamily="34" charset="0"/>
              <a:buChar char="•"/>
            </a:pPr>
            <a:endParaRPr lang="en-GB" sz="2400" b="1" dirty="0" smtClean="0">
              <a:solidFill>
                <a:srgbClr val="FFFFFF"/>
              </a:solidFill>
              <a:latin typeface="Calibri" panose="020F0502020204030204" pitchFamily="34" charset="0"/>
            </a:endParaRPr>
          </a:p>
          <a:p>
            <a:pPr marL="342900" indent="-342900">
              <a:buFont typeface="Arial" panose="020B0604020202020204" pitchFamily="34" charset="0"/>
              <a:buChar char="•"/>
            </a:pPr>
            <a:endParaRPr lang="en-GB" sz="2400" b="1" dirty="0">
              <a:solidFill>
                <a:srgbClr val="FFFFFF"/>
              </a:solidFill>
              <a:latin typeface="Calibri" panose="020F0502020204030204" pitchFamily="34" charset="0"/>
            </a:endParaRPr>
          </a:p>
          <a:p>
            <a:pPr marL="342900" indent="-342900">
              <a:buFont typeface="Arial" panose="020B0604020202020204" pitchFamily="34" charset="0"/>
              <a:buChar char="•"/>
            </a:pPr>
            <a:endParaRPr lang="en-GB" sz="2400" b="1" dirty="0" smtClean="0">
              <a:solidFill>
                <a:srgbClr val="FFFFFF"/>
              </a:solidFill>
              <a:latin typeface="Calibri" panose="020F0502020204030204" pitchFamily="34" charset="0"/>
            </a:endParaRPr>
          </a:p>
          <a:p>
            <a:endParaRPr lang="en-GB" sz="2400" b="1" dirty="0">
              <a:solidFill>
                <a:srgbClr val="FFFFFF"/>
              </a:solidFill>
              <a:latin typeface="Calibri" panose="020F0502020204030204" pitchFamily="34" charset="0"/>
            </a:endParaRPr>
          </a:p>
          <a:p>
            <a:endParaRPr lang="en-GB" sz="2400" b="1" dirty="0" smtClean="0">
              <a:solidFill>
                <a:srgbClr val="FFFFFF"/>
              </a:solidFill>
              <a:latin typeface="Calibri" panose="020F0502020204030204" pitchFamily="34" charset="0"/>
            </a:endParaRPr>
          </a:p>
          <a:p>
            <a:endParaRPr lang="en-GB" sz="2400" b="1" dirty="0" smtClean="0">
              <a:solidFill>
                <a:srgbClr val="FFFFFF"/>
              </a:solidFill>
              <a:latin typeface="Calibri" panose="020F0502020204030204" pitchFamily="34" charset="0"/>
            </a:endParaRPr>
          </a:p>
        </p:txBody>
      </p:sp>
    </p:spTree>
    <p:extLst>
      <p:ext uri="{BB962C8B-B14F-4D97-AF65-F5344CB8AC3E}">
        <p14:creationId xmlns:p14="http://schemas.microsoft.com/office/powerpoint/2010/main" val="1826915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fld id="{4561EA05-B320-41A9-8742-540E4D1FCE04}" type="slidenum">
              <a:rPr lang="en-GB" smtClean="0">
                <a:solidFill>
                  <a:srgbClr val="323D43"/>
                </a:solidFill>
              </a:rPr>
              <a:pPr/>
              <a:t>27</a:t>
            </a:fld>
            <a:endParaRPr lang="en-GB">
              <a:solidFill>
                <a:srgbClr val="323D43"/>
              </a:solidFill>
            </a:endParaRPr>
          </a:p>
        </p:txBody>
      </p:sp>
      <p:sp>
        <p:nvSpPr>
          <p:cNvPr id="8" name="TextBox 7"/>
          <p:cNvSpPr txBox="1"/>
          <p:nvPr/>
        </p:nvSpPr>
        <p:spPr>
          <a:xfrm>
            <a:off x="354751" y="1340768"/>
            <a:ext cx="7992888" cy="646331"/>
          </a:xfrm>
          <a:prstGeom prst="rect">
            <a:avLst/>
          </a:prstGeom>
          <a:noFill/>
        </p:spPr>
        <p:txBody>
          <a:bodyPr wrap="square" rtlCol="0">
            <a:spAutoFit/>
          </a:bodyPr>
          <a:lstStyle/>
          <a:p>
            <a:pPr lvl="1"/>
            <a:r>
              <a:rPr lang="en-GB" sz="3600" b="1" dirty="0" smtClean="0">
                <a:latin typeface="Calibri" panose="020F0502020204030204" pitchFamily="34" charset="0"/>
              </a:rPr>
              <a:t>Patient and family views priority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32856"/>
            <a:ext cx="7488832" cy="408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14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jss1g09\AppData\Local\Microsoft\Windows\Temporary Internet Files\Content.Outlook\6KWGQY3D\HF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805264"/>
            <a:ext cx="1799590" cy="902970"/>
          </a:xfrm>
          <a:prstGeom prst="rect">
            <a:avLst/>
          </a:prstGeom>
          <a:noFill/>
          <a:ln>
            <a:noFill/>
          </a:ln>
        </p:spPr>
      </p:pic>
      <p:pic>
        <p:nvPicPr>
          <p:cNvPr id="6" name="Picture 5" descr="\\soton.ac.uk\ude\PersonalFiles\Users\jss1g09\mydocuments\SM VOICED\Logo Whit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5675176"/>
            <a:ext cx="1799590" cy="1047115"/>
          </a:xfrm>
          <a:prstGeom prst="rect">
            <a:avLst/>
          </a:prstGeom>
          <a:noFill/>
          <a:ln>
            <a:noFill/>
          </a:ln>
        </p:spPr>
      </p:pic>
      <p:sp>
        <p:nvSpPr>
          <p:cNvPr id="3" name="Title 2"/>
          <p:cNvSpPr>
            <a:spLocks noGrp="1"/>
          </p:cNvSpPr>
          <p:nvPr>
            <p:ph type="title"/>
          </p:nvPr>
        </p:nvSpPr>
        <p:spPr/>
        <p:txBody>
          <a:bodyPr/>
          <a:lstStyle/>
          <a:p>
            <a:r>
              <a:rPr lang="en-GB" dirty="0" smtClean="0"/>
              <a:t>Self-Management VOICED Study</a:t>
            </a:r>
            <a:endParaRPr lang="en-GB" dirty="0"/>
          </a:p>
        </p:txBody>
      </p:sp>
      <p:sp>
        <p:nvSpPr>
          <p:cNvPr id="4" name="TextBox 3"/>
          <p:cNvSpPr txBox="1"/>
          <p:nvPr/>
        </p:nvSpPr>
        <p:spPr>
          <a:xfrm>
            <a:off x="395536" y="1412776"/>
            <a:ext cx="8208912" cy="4031873"/>
          </a:xfrm>
          <a:prstGeom prst="rect">
            <a:avLst/>
          </a:prstGeom>
          <a:noFill/>
        </p:spPr>
        <p:txBody>
          <a:bodyPr wrap="square" rtlCol="0">
            <a:spAutoFit/>
          </a:bodyPr>
          <a:lstStyle/>
          <a:p>
            <a:r>
              <a:rPr lang="en-GB" sz="3200" dirty="0" smtClean="0">
                <a:solidFill>
                  <a:prstClr val="black"/>
                </a:solidFill>
              </a:rPr>
              <a:t>Website:</a:t>
            </a:r>
          </a:p>
          <a:p>
            <a:r>
              <a:rPr lang="en-GB" sz="3200" dirty="0" smtClean="0">
                <a:solidFill>
                  <a:srgbClr val="0070C0"/>
                </a:solidFill>
              </a:rPr>
              <a:t>	</a:t>
            </a:r>
            <a:r>
              <a:rPr lang="en-GB" sz="3200" u="sng" dirty="0" smtClean="0">
                <a:solidFill>
                  <a:srgbClr val="0070C0"/>
                </a:solidFill>
              </a:rPr>
              <a:t>www.southampton.ac.uk/smvoiced</a:t>
            </a:r>
          </a:p>
          <a:p>
            <a:r>
              <a:rPr lang="en-GB" sz="3200" dirty="0" smtClean="0">
                <a:solidFill>
                  <a:prstClr val="black"/>
                </a:solidFill>
              </a:rPr>
              <a:t>Twitter:</a:t>
            </a:r>
          </a:p>
          <a:p>
            <a:r>
              <a:rPr lang="en-GB" sz="3200" dirty="0" smtClean="0">
                <a:solidFill>
                  <a:srgbClr val="0070C0"/>
                </a:solidFill>
              </a:rPr>
              <a:t>	@SMVOICED</a:t>
            </a:r>
          </a:p>
          <a:p>
            <a:r>
              <a:rPr lang="en-GB" sz="3200" dirty="0" smtClean="0">
                <a:solidFill>
                  <a:prstClr val="black"/>
                </a:solidFill>
              </a:rPr>
              <a:t>Email:</a:t>
            </a:r>
          </a:p>
          <a:p>
            <a:r>
              <a:rPr lang="en-GB" sz="3200" dirty="0">
                <a:solidFill>
                  <a:srgbClr val="0070C0"/>
                </a:solidFill>
              </a:rPr>
              <a:t>	</a:t>
            </a:r>
            <a:r>
              <a:rPr lang="en-GB" sz="3200" dirty="0" smtClean="0">
                <a:solidFill>
                  <a:srgbClr val="0070C0"/>
                </a:solidFill>
                <a:hlinkClick r:id="rId5"/>
              </a:rPr>
              <a:t>S.H.Demain@soton.ac.uk</a:t>
            </a:r>
            <a:endParaRPr lang="en-GB" sz="3200" dirty="0" smtClean="0">
              <a:solidFill>
                <a:srgbClr val="0070C0"/>
              </a:solidFill>
            </a:endParaRPr>
          </a:p>
          <a:p>
            <a:endParaRPr lang="en-GB" sz="3200" dirty="0" smtClean="0">
              <a:solidFill>
                <a:srgbClr val="0070C0"/>
              </a:solidFill>
            </a:endParaRPr>
          </a:p>
          <a:p>
            <a:r>
              <a:rPr lang="en-GB" sz="3200" dirty="0" err="1" smtClean="0">
                <a:solidFill>
                  <a:schemeClr val="accent5">
                    <a:lumMod val="10000"/>
                  </a:schemeClr>
                </a:solidFill>
              </a:rPr>
              <a:t>HSRN</a:t>
            </a:r>
            <a:r>
              <a:rPr lang="en-GB" sz="3200" dirty="0" smtClean="0">
                <a:solidFill>
                  <a:schemeClr val="accent5">
                    <a:lumMod val="10000"/>
                  </a:schemeClr>
                </a:solidFill>
              </a:rPr>
              <a:t> Posters:  59 and 60 </a:t>
            </a:r>
            <a:endParaRPr lang="en-GB" sz="3200" dirty="0">
              <a:solidFill>
                <a:schemeClr val="accent5">
                  <a:lumMod val="10000"/>
                </a:schemeClr>
              </a:solidFill>
            </a:endParaRPr>
          </a:p>
        </p:txBody>
      </p:sp>
    </p:spTree>
    <p:extLst>
      <p:ext uri="{BB962C8B-B14F-4D97-AF65-F5344CB8AC3E}">
        <p14:creationId xmlns:p14="http://schemas.microsoft.com/office/powerpoint/2010/main" val="1122910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575" y="1536174"/>
            <a:ext cx="5591583" cy="3785652"/>
          </a:xfrm>
          <a:prstGeom prst="rect">
            <a:avLst/>
          </a:prstGeom>
          <a:noFill/>
        </p:spPr>
        <p:txBody>
          <a:bodyPr wrap="square" rtlCol="0">
            <a:spAutoFit/>
          </a:bodyPr>
          <a:lstStyle/>
          <a:p>
            <a:pPr>
              <a:lnSpc>
                <a:spcPct val="150000"/>
              </a:lnSpc>
            </a:pPr>
            <a:r>
              <a:rPr lang="en-GB" sz="3600" dirty="0" smtClean="0">
                <a:solidFill>
                  <a:schemeClr val="bg1"/>
                </a:solidFill>
                <a:latin typeface="Calibri" panose="020F0502020204030204" pitchFamily="34" charset="0"/>
              </a:rPr>
              <a:t>Self-management and “patient empowerment”</a:t>
            </a:r>
          </a:p>
          <a:p>
            <a:pPr marL="457200" indent="-457200">
              <a:buFont typeface="Arial" panose="020B0604020202020204" pitchFamily="34" charset="0"/>
              <a:buChar char="•"/>
            </a:pPr>
            <a:endParaRPr lang="en-GB" sz="2800" dirty="0" smtClean="0">
              <a:solidFill>
                <a:schemeClr val="bg1"/>
              </a:solidFill>
              <a:latin typeface="Calibri" panose="020F0502020204030204" pitchFamily="34" charset="0"/>
            </a:endParaRPr>
          </a:p>
          <a:p>
            <a:endParaRPr lang="en-GB" sz="2800" dirty="0">
              <a:solidFill>
                <a:schemeClr val="bg1"/>
              </a:solidFill>
              <a:latin typeface="Calibri" panose="020F0502020204030204" pitchFamily="34" charset="0"/>
            </a:endParaRPr>
          </a:p>
          <a:p>
            <a:endParaRPr lang="en-GB" sz="2800" dirty="0">
              <a:solidFill>
                <a:schemeClr val="bg1"/>
              </a:solidFill>
              <a:latin typeface="Calibri" panose="020F0502020204030204" pitchFamily="34" charset="0"/>
            </a:endParaRPr>
          </a:p>
          <a:p>
            <a:endParaRPr lang="en-GB" sz="2400" dirty="0">
              <a:solidFill>
                <a:schemeClr val="bg1"/>
              </a:solidFill>
              <a:latin typeface="Calibri" panose="020F0502020204030204" pitchFamily="34" charset="0"/>
            </a:endParaRPr>
          </a:p>
          <a:p>
            <a:endParaRPr lang="en-GB" sz="2400" dirty="0">
              <a:latin typeface="Calibri" panose="020F0502020204030204" pitchFamily="34" charset="0"/>
            </a:endParaRP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15809"/>
          <a:stretch/>
        </p:blipFill>
        <p:spPr bwMode="auto">
          <a:xfrm rot="608588">
            <a:off x="5329994" y="1547641"/>
            <a:ext cx="3202858" cy="4188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958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58775" y="188640"/>
            <a:ext cx="8426450" cy="1341438"/>
          </a:xfrm>
        </p:spPr>
        <p:txBody>
          <a:bodyPr/>
          <a:lstStyle/>
          <a:p>
            <a:r>
              <a:rPr lang="en-GB" altLang="en-US" dirty="0" smtClean="0"/>
              <a:t>Self-Management</a:t>
            </a:r>
            <a:br>
              <a:rPr lang="en-GB" altLang="en-US" dirty="0" smtClean="0"/>
            </a:br>
            <a:r>
              <a:rPr lang="en-GB" altLang="en-US" dirty="0" smtClean="0"/>
              <a:t>What is it?</a:t>
            </a:r>
          </a:p>
        </p:txBody>
      </p:sp>
      <p:sp>
        <p:nvSpPr>
          <p:cNvPr id="5123" name="Content Placeholder 2"/>
          <p:cNvSpPr>
            <a:spLocks noGrp="1"/>
          </p:cNvSpPr>
          <p:nvPr>
            <p:ph idx="1"/>
          </p:nvPr>
        </p:nvSpPr>
        <p:spPr>
          <a:xfrm>
            <a:off x="468313" y="2133600"/>
            <a:ext cx="8426450" cy="4502150"/>
          </a:xfrm>
        </p:spPr>
        <p:txBody>
          <a:bodyPr/>
          <a:lstStyle/>
          <a:p>
            <a:pPr marL="0" indent="0">
              <a:buNone/>
            </a:pPr>
            <a:r>
              <a:rPr lang="en-GB" altLang="en-US" sz="2400" dirty="0" smtClean="0"/>
              <a:t>“individuals </a:t>
            </a:r>
            <a:r>
              <a:rPr lang="en-GB" altLang="en-US" sz="2400" dirty="0" smtClean="0">
                <a:solidFill>
                  <a:srgbClr val="FFFF00"/>
                </a:solidFill>
              </a:rPr>
              <a:t>making the most of their lives, coping with difficulties </a:t>
            </a:r>
            <a:r>
              <a:rPr lang="en-GB" altLang="en-US" sz="2400" dirty="0" smtClean="0"/>
              <a:t>and making the most of what they have. </a:t>
            </a:r>
          </a:p>
          <a:p>
            <a:pPr marL="0" indent="0">
              <a:buNone/>
            </a:pPr>
            <a:r>
              <a:rPr lang="en-GB" altLang="en-US" sz="2400" dirty="0" smtClean="0"/>
              <a:t>It includes </a:t>
            </a:r>
            <a:r>
              <a:rPr lang="en-GB" altLang="en-US" sz="2400" dirty="0" smtClean="0">
                <a:solidFill>
                  <a:srgbClr val="FFFF00"/>
                </a:solidFill>
              </a:rPr>
              <a:t>managing or minimising the way conditions limit individuals’ lives </a:t>
            </a:r>
          </a:p>
          <a:p>
            <a:pPr marL="0" indent="0">
              <a:buNone/>
            </a:pPr>
            <a:r>
              <a:rPr lang="en-GB" altLang="en-US" sz="2400" dirty="0" smtClean="0"/>
              <a:t>as well as </a:t>
            </a:r>
            <a:r>
              <a:rPr lang="en-GB" altLang="en-US" sz="2400" dirty="0" smtClean="0">
                <a:solidFill>
                  <a:srgbClr val="FFFF00"/>
                </a:solidFill>
              </a:rPr>
              <a:t>what they can do to feel happy and fulfilled</a:t>
            </a:r>
            <a:r>
              <a:rPr lang="en-GB" altLang="en-US" sz="2400" dirty="0" smtClean="0"/>
              <a:t>,  to make the most of their lives despite the condition.” </a:t>
            </a:r>
          </a:p>
          <a:p>
            <a:pPr marL="0" indent="0">
              <a:buNone/>
            </a:pPr>
            <a:r>
              <a:rPr lang="en-GB" altLang="en-US" sz="2400" dirty="0" smtClean="0"/>
              <a:t>(Department of Health, 2008)</a:t>
            </a:r>
          </a:p>
          <a:p>
            <a:endParaRPr lang="en-GB" altLang="en-US" sz="2400" dirty="0" smtClean="0"/>
          </a:p>
          <a:p>
            <a:endParaRPr lang="en-GB" altLang="en-US" sz="2800" dirty="0" smtClean="0"/>
          </a:p>
        </p:txBody>
      </p:sp>
    </p:spTree>
    <p:extLst>
      <p:ext uri="{BB962C8B-B14F-4D97-AF65-F5344CB8AC3E}">
        <p14:creationId xmlns:p14="http://schemas.microsoft.com/office/powerpoint/2010/main" val="3411640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561EA05-B320-41A9-8742-540E4D1FCE04}" type="slidenum">
              <a:rPr lang="en-GB" smtClean="0">
                <a:solidFill>
                  <a:srgbClr val="323D43"/>
                </a:solidFill>
              </a:rPr>
              <a:pPr/>
              <a:t>5</a:t>
            </a:fld>
            <a:endParaRPr lang="en-GB">
              <a:solidFill>
                <a:srgbClr val="323D43"/>
              </a:solidFill>
            </a:endParaRPr>
          </a:p>
        </p:txBody>
      </p:sp>
      <p:sp>
        <p:nvSpPr>
          <p:cNvPr id="8" name="TextBox 7"/>
          <p:cNvSpPr txBox="1"/>
          <p:nvPr/>
        </p:nvSpPr>
        <p:spPr>
          <a:xfrm>
            <a:off x="251520" y="2105561"/>
            <a:ext cx="7992888" cy="2246769"/>
          </a:xfrm>
          <a:prstGeom prst="rect">
            <a:avLst/>
          </a:prstGeom>
          <a:noFill/>
        </p:spPr>
        <p:txBody>
          <a:bodyPr wrap="square" rtlCol="0">
            <a:spAutoFit/>
          </a:bodyPr>
          <a:lstStyle/>
          <a:p>
            <a:pPr marL="457200" indent="-457200">
              <a:buFont typeface="Arial" panose="020B0604020202020204" pitchFamily="34" charset="0"/>
              <a:buChar char="•"/>
            </a:pPr>
            <a:r>
              <a:rPr lang="en-GB" sz="2800" b="1" dirty="0" smtClean="0">
                <a:solidFill>
                  <a:schemeClr val="bg1"/>
                </a:solidFill>
                <a:latin typeface="Calibri" panose="020F0502020204030204" pitchFamily="34" charset="0"/>
              </a:rPr>
              <a:t>What outcomes matter</a:t>
            </a:r>
          </a:p>
          <a:p>
            <a:pPr marL="914400" lvl="1" indent="-457200">
              <a:buFont typeface="Arial" panose="020B0604020202020204" pitchFamily="34" charset="0"/>
              <a:buChar char="•"/>
            </a:pPr>
            <a:r>
              <a:rPr lang="en-GB" sz="2800" b="1" dirty="0" smtClean="0">
                <a:solidFill>
                  <a:schemeClr val="bg1"/>
                </a:solidFill>
                <a:latin typeface="Calibri" panose="020F0502020204030204" pitchFamily="34" charset="0"/>
              </a:rPr>
              <a:t>People with </a:t>
            </a:r>
            <a:r>
              <a:rPr lang="en-GB" sz="2800" b="1" dirty="0" err="1" smtClean="0">
                <a:solidFill>
                  <a:schemeClr val="bg1"/>
                </a:solidFill>
                <a:latin typeface="Calibri" panose="020F0502020204030204" pitchFamily="34" charset="0"/>
              </a:rPr>
              <a:t>LTCs</a:t>
            </a:r>
            <a:endParaRPr lang="en-GB" sz="2800" b="1" dirty="0" smtClean="0">
              <a:solidFill>
                <a:schemeClr val="bg1"/>
              </a:solidFill>
              <a:latin typeface="Calibri" panose="020F0502020204030204" pitchFamily="34" charset="0"/>
            </a:endParaRPr>
          </a:p>
          <a:p>
            <a:pPr marL="914400" lvl="1" indent="-457200">
              <a:buFont typeface="Arial" panose="020B0604020202020204" pitchFamily="34" charset="0"/>
              <a:buChar char="•"/>
            </a:pPr>
            <a:r>
              <a:rPr lang="en-GB" sz="2800" b="1" dirty="0" smtClean="0">
                <a:solidFill>
                  <a:schemeClr val="bg1"/>
                </a:solidFill>
                <a:latin typeface="Calibri" panose="020F0502020204030204" pitchFamily="34" charset="0"/>
              </a:rPr>
              <a:t>Families and friends</a:t>
            </a:r>
          </a:p>
          <a:p>
            <a:pPr marL="914400" lvl="1" indent="-457200">
              <a:buFont typeface="Arial" panose="020B0604020202020204" pitchFamily="34" charset="0"/>
              <a:buChar char="•"/>
            </a:pPr>
            <a:r>
              <a:rPr lang="en-GB" sz="2800" b="1" dirty="0" smtClean="0">
                <a:solidFill>
                  <a:schemeClr val="bg1"/>
                </a:solidFill>
                <a:latin typeface="Calibri" panose="020F0502020204030204" pitchFamily="34" charset="0"/>
              </a:rPr>
              <a:t>Health professionals</a:t>
            </a:r>
          </a:p>
          <a:p>
            <a:pPr marL="914400" lvl="1" indent="-457200">
              <a:buFont typeface="Arial" panose="020B0604020202020204" pitchFamily="34" charset="0"/>
              <a:buChar char="•"/>
            </a:pPr>
            <a:endParaRPr lang="en-GB" sz="2800" b="1" dirty="0" smtClean="0">
              <a:solidFill>
                <a:schemeClr val="bg1"/>
              </a:solidFill>
              <a:latin typeface="Calibri" panose="020F050202020403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1052736"/>
            <a:ext cx="9224963" cy="50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979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oton.ac.uk\ude\PersonalFiles\Users\jss1g09\mydocuments\SM VOICED\Logo Whit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724530"/>
            <a:ext cx="1799590" cy="1047115"/>
          </a:xfrm>
          <a:prstGeom prst="rect">
            <a:avLst/>
          </a:prstGeom>
          <a:noFill/>
          <a:ln>
            <a:noFill/>
          </a:ln>
        </p:spPr>
      </p:pic>
      <p:sp>
        <p:nvSpPr>
          <p:cNvPr id="2" name="TextBox 1"/>
          <p:cNvSpPr txBox="1"/>
          <p:nvPr/>
        </p:nvSpPr>
        <p:spPr>
          <a:xfrm>
            <a:off x="251520" y="692696"/>
            <a:ext cx="7992888" cy="1323439"/>
          </a:xfrm>
          <a:prstGeom prst="rect">
            <a:avLst/>
          </a:prstGeom>
          <a:noFill/>
        </p:spPr>
        <p:txBody>
          <a:bodyPr wrap="square" rtlCol="0">
            <a:spAutoFit/>
          </a:bodyPr>
          <a:lstStyle/>
          <a:p>
            <a:r>
              <a:rPr lang="en-GB" sz="4000" b="1" dirty="0" smtClean="0">
                <a:solidFill>
                  <a:schemeClr val="bg1"/>
                </a:solidFill>
                <a:latin typeface="Calibri" panose="020F0502020204030204" pitchFamily="34" charset="0"/>
              </a:rPr>
              <a:t>Self-management: </a:t>
            </a:r>
          </a:p>
          <a:p>
            <a:r>
              <a:rPr lang="en-GB" sz="4000" b="1" dirty="0" smtClean="0">
                <a:solidFill>
                  <a:schemeClr val="bg1"/>
                </a:solidFill>
                <a:latin typeface="Calibri" panose="020F0502020204030204" pitchFamily="34" charset="0"/>
              </a:rPr>
              <a:t>Why bother?</a:t>
            </a:r>
          </a:p>
        </p:txBody>
      </p:sp>
      <p:pic>
        <p:nvPicPr>
          <p:cNvPr id="2050" name="Picture 2" descr="http://media.npr.org/assets/img/2013/08/26/snake-oil1_custom-02902ce6157050b8c81d387813cb9492f7fea3cc-s6-c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6166" y="1805186"/>
            <a:ext cx="1705357" cy="37758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83568" y="2636912"/>
            <a:ext cx="4896544" cy="1754326"/>
          </a:xfrm>
          <a:prstGeom prst="rect">
            <a:avLst/>
          </a:prstGeom>
          <a:noFill/>
        </p:spPr>
        <p:txBody>
          <a:bodyPr wrap="square" rtlCol="0">
            <a:spAutoFit/>
          </a:bodyPr>
          <a:lstStyle/>
          <a:p>
            <a:pPr marL="571500" indent="-571500">
              <a:buFont typeface="Arial" panose="020B0604020202020204" pitchFamily="34" charset="0"/>
              <a:buChar char="•"/>
            </a:pPr>
            <a:r>
              <a:rPr lang="en-GB" sz="3600" dirty="0" smtClean="0">
                <a:solidFill>
                  <a:schemeClr val="bg1"/>
                </a:solidFill>
                <a:latin typeface="Calibri" panose="020F0502020204030204" pitchFamily="34" charset="0"/>
              </a:rPr>
              <a:t>Better health?</a:t>
            </a:r>
          </a:p>
          <a:p>
            <a:pPr marL="571500" indent="-571500">
              <a:buFont typeface="Arial" panose="020B0604020202020204" pitchFamily="34" charset="0"/>
              <a:buChar char="•"/>
            </a:pPr>
            <a:r>
              <a:rPr lang="en-GB" sz="3600" dirty="0" smtClean="0">
                <a:solidFill>
                  <a:schemeClr val="bg1"/>
                </a:solidFill>
                <a:latin typeface="Calibri" panose="020F0502020204030204" pitchFamily="34" charset="0"/>
              </a:rPr>
              <a:t>Happier patients?</a:t>
            </a:r>
          </a:p>
          <a:p>
            <a:pPr marL="571500" indent="-571500">
              <a:buFont typeface="Arial" panose="020B0604020202020204" pitchFamily="34" charset="0"/>
              <a:buChar char="•"/>
            </a:pPr>
            <a:r>
              <a:rPr lang="en-GB" sz="3600" dirty="0" smtClean="0">
                <a:solidFill>
                  <a:schemeClr val="bg1"/>
                </a:solidFill>
                <a:latin typeface="Calibri" panose="020F0502020204030204" pitchFamily="34" charset="0"/>
              </a:rPr>
              <a:t>Lower costs?</a:t>
            </a:r>
            <a:endParaRPr lang="en-GB" sz="3600" dirty="0">
              <a:latin typeface="Calibri" panose="020F0502020204030204" pitchFamily="34" charset="0"/>
            </a:endParaRPr>
          </a:p>
        </p:txBody>
      </p:sp>
      <p:pic>
        <p:nvPicPr>
          <p:cNvPr id="9" name="Picture 8" descr="C:\Users\jss1g09\AppData\Local\Microsoft\Windows\Temporary Internet Files\Content.Outlook\6KWGQY3D\HF 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5805264"/>
            <a:ext cx="1799590" cy="902970"/>
          </a:xfrm>
          <a:prstGeom prst="rect">
            <a:avLst/>
          </a:prstGeom>
          <a:noFill/>
          <a:ln>
            <a:noFill/>
          </a:ln>
        </p:spPr>
      </p:pic>
      <p:sp>
        <p:nvSpPr>
          <p:cNvPr id="10" name="TextBox 9"/>
          <p:cNvSpPr txBox="1"/>
          <p:nvPr/>
        </p:nvSpPr>
        <p:spPr>
          <a:xfrm>
            <a:off x="2627784" y="5805264"/>
            <a:ext cx="4248472" cy="646331"/>
          </a:xfrm>
          <a:prstGeom prst="rect">
            <a:avLst/>
          </a:prstGeom>
          <a:noFill/>
        </p:spPr>
        <p:txBody>
          <a:bodyPr wrap="square" rtlCol="0">
            <a:spAutoFit/>
          </a:bodyPr>
          <a:lstStyle/>
          <a:p>
            <a:r>
              <a:rPr lang="en-GB" sz="3600" dirty="0" smtClean="0">
                <a:solidFill>
                  <a:schemeClr val="bg1"/>
                </a:solidFill>
                <a:latin typeface="Calibri" panose="020F0502020204030204" pitchFamily="34" charset="0"/>
              </a:rPr>
              <a:t>Panacea or snake-oil?</a:t>
            </a:r>
          </a:p>
        </p:txBody>
      </p:sp>
    </p:spTree>
    <p:extLst>
      <p:ext uri="{BB962C8B-B14F-4D97-AF65-F5344CB8AC3E}">
        <p14:creationId xmlns:p14="http://schemas.microsoft.com/office/powerpoint/2010/main" val="344602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561EA05-B320-41A9-8742-540E4D1FCE04}" type="slidenum">
              <a:rPr lang="en-GB" smtClean="0">
                <a:solidFill>
                  <a:srgbClr val="323D43"/>
                </a:solidFill>
              </a:rPr>
              <a:pPr/>
              <a:t>7</a:t>
            </a:fld>
            <a:endParaRPr lang="en-GB">
              <a:solidFill>
                <a:srgbClr val="323D43"/>
              </a:solidFill>
            </a:endParaRPr>
          </a:p>
        </p:txBody>
      </p:sp>
      <p:sp>
        <p:nvSpPr>
          <p:cNvPr id="7" name="TextBox 6"/>
          <p:cNvSpPr txBox="1"/>
          <p:nvPr/>
        </p:nvSpPr>
        <p:spPr>
          <a:xfrm>
            <a:off x="251520" y="692696"/>
            <a:ext cx="7992888" cy="1323439"/>
          </a:xfrm>
          <a:prstGeom prst="rect">
            <a:avLst/>
          </a:prstGeom>
          <a:noFill/>
        </p:spPr>
        <p:txBody>
          <a:bodyPr wrap="square" rtlCol="0">
            <a:spAutoFit/>
          </a:bodyPr>
          <a:lstStyle/>
          <a:p>
            <a:r>
              <a:rPr lang="en-GB" sz="4000" b="1" dirty="0" smtClean="0">
                <a:solidFill>
                  <a:schemeClr val="bg1"/>
                </a:solidFill>
                <a:latin typeface="Calibri" panose="020F0502020204030204" pitchFamily="34" charset="0"/>
              </a:rPr>
              <a:t>Self-management: </a:t>
            </a:r>
          </a:p>
          <a:p>
            <a:r>
              <a:rPr lang="en-GB" sz="4000" b="1" dirty="0" smtClean="0">
                <a:solidFill>
                  <a:schemeClr val="bg1"/>
                </a:solidFill>
                <a:latin typeface="Calibri" panose="020F0502020204030204" pitchFamily="34" charset="0"/>
              </a:rPr>
              <a:t>What’s it for?</a:t>
            </a:r>
          </a:p>
        </p:txBody>
      </p:sp>
      <p:sp>
        <p:nvSpPr>
          <p:cNvPr id="8" name="TextBox 7"/>
          <p:cNvSpPr txBox="1"/>
          <p:nvPr/>
        </p:nvSpPr>
        <p:spPr>
          <a:xfrm>
            <a:off x="4606557" y="1052736"/>
            <a:ext cx="4379184" cy="2677656"/>
          </a:xfrm>
          <a:prstGeom prst="rect">
            <a:avLst/>
          </a:prstGeom>
          <a:noFill/>
        </p:spPr>
        <p:txBody>
          <a:bodyPr wrap="square" rtlCol="0">
            <a:spAutoFit/>
          </a:bodyPr>
          <a:lstStyle/>
          <a:p>
            <a:pPr lvl="1"/>
            <a:r>
              <a:rPr lang="en-GB" sz="2800" b="1" dirty="0" smtClean="0">
                <a:solidFill>
                  <a:schemeClr val="bg1"/>
                </a:solidFill>
                <a:latin typeface="Calibri" panose="020F0502020204030204" pitchFamily="34" charset="0"/>
              </a:rPr>
              <a:t>Stroke self-management</a:t>
            </a:r>
          </a:p>
          <a:p>
            <a:pPr marL="914400" lvl="1" indent="-457200">
              <a:buFont typeface="Arial" panose="020B0604020202020204" pitchFamily="34" charset="0"/>
              <a:buChar char="•"/>
            </a:pPr>
            <a:r>
              <a:rPr lang="en-GB" sz="2800" dirty="0" smtClean="0">
                <a:solidFill>
                  <a:schemeClr val="bg1"/>
                </a:solidFill>
                <a:latin typeface="Calibri" panose="020F0502020204030204" pitchFamily="34" charset="0"/>
              </a:rPr>
              <a:t>13 trials of Stroke SM</a:t>
            </a:r>
          </a:p>
          <a:p>
            <a:pPr marL="914400" lvl="1" indent="-457200">
              <a:buFont typeface="Arial" panose="020B0604020202020204" pitchFamily="34" charset="0"/>
              <a:buChar char="•"/>
            </a:pPr>
            <a:r>
              <a:rPr lang="en-GB" sz="2800" dirty="0" smtClean="0">
                <a:solidFill>
                  <a:schemeClr val="bg1"/>
                </a:solidFill>
                <a:latin typeface="Calibri" panose="020F0502020204030204" pitchFamily="34" charset="0"/>
              </a:rPr>
              <a:t>15 concepts measured</a:t>
            </a:r>
          </a:p>
          <a:p>
            <a:pPr marL="914400" lvl="1" indent="-457200">
              <a:buFont typeface="Arial" panose="020B0604020202020204" pitchFamily="34" charset="0"/>
              <a:buChar char="•"/>
            </a:pPr>
            <a:r>
              <a:rPr lang="en-GB" sz="2800" dirty="0" smtClean="0">
                <a:solidFill>
                  <a:schemeClr val="bg1"/>
                </a:solidFill>
                <a:latin typeface="Calibri" panose="020F0502020204030204" pitchFamily="34" charset="0"/>
              </a:rPr>
              <a:t>43 outcome measures</a:t>
            </a:r>
          </a:p>
          <a:p>
            <a:pPr marL="914400" lvl="1" indent="-457200">
              <a:buFont typeface="Arial" panose="020B0604020202020204" pitchFamily="34" charset="0"/>
              <a:buChar char="•"/>
            </a:pPr>
            <a:r>
              <a:rPr lang="en-GB" sz="2800" dirty="0" smtClean="0">
                <a:solidFill>
                  <a:schemeClr val="bg1"/>
                </a:solidFill>
                <a:latin typeface="Calibri" panose="020F0502020204030204" pitchFamily="34" charset="0"/>
              </a:rPr>
              <a:t>Mostly “clinical”</a:t>
            </a:r>
          </a:p>
          <a:p>
            <a:pPr marL="914400" lvl="1" indent="-457200">
              <a:buFont typeface="Arial" panose="020B0604020202020204" pitchFamily="34" charset="0"/>
              <a:buChar char="•"/>
            </a:pPr>
            <a:endParaRPr lang="en-GB" sz="2800" dirty="0" smtClean="0">
              <a:solidFill>
                <a:schemeClr val="bg1"/>
              </a:solidFill>
              <a:latin typeface="Calibri" panose="020F0502020204030204" pitchFamily="34" charset="0"/>
            </a:endParaRPr>
          </a:p>
        </p:txBody>
      </p:sp>
      <p:pic>
        <p:nvPicPr>
          <p:cNvPr id="3075"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7504" y="188640"/>
            <a:ext cx="4764169"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547664" y="3555578"/>
            <a:ext cx="6219825"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7193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jss1g09\AppData\Local\Microsoft\Windows\Temporary Internet Files\Content.Outlook\6KWGQY3D\HF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941168"/>
            <a:ext cx="3312368" cy="1767066"/>
          </a:xfrm>
          <a:prstGeom prst="rect">
            <a:avLst/>
          </a:prstGeom>
          <a:noFill/>
          <a:ln>
            <a:noFill/>
          </a:ln>
        </p:spPr>
      </p:pic>
      <p:pic>
        <p:nvPicPr>
          <p:cNvPr id="6" name="Picture 5" descr="\\soton.ac.uk\ude\PersonalFiles\Users\jss1g09\mydocuments\SM VOICED\Logo Whit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4941168"/>
            <a:ext cx="3239750" cy="1781123"/>
          </a:xfrm>
          <a:prstGeom prst="rect">
            <a:avLst/>
          </a:prstGeom>
          <a:noFill/>
          <a:ln>
            <a:noFill/>
          </a:ln>
        </p:spPr>
      </p:pic>
      <p:sp>
        <p:nvSpPr>
          <p:cNvPr id="4" name="TextBox 3"/>
          <p:cNvSpPr txBox="1"/>
          <p:nvPr/>
        </p:nvSpPr>
        <p:spPr>
          <a:xfrm>
            <a:off x="418309" y="1052736"/>
            <a:ext cx="8208912" cy="3096232"/>
          </a:xfrm>
          <a:prstGeom prst="rect">
            <a:avLst/>
          </a:prstGeom>
          <a:noFill/>
        </p:spPr>
        <p:txBody>
          <a:bodyPr wrap="square" rtlCol="0">
            <a:spAutoFit/>
          </a:bodyPr>
          <a:lstStyle/>
          <a:p>
            <a:pPr>
              <a:lnSpc>
                <a:spcPct val="115000"/>
              </a:lnSpc>
              <a:spcAft>
                <a:spcPts val="1000"/>
              </a:spcAft>
            </a:pPr>
            <a:r>
              <a:rPr lang="en-GB" sz="3200" b="1" dirty="0" smtClean="0">
                <a:solidFill>
                  <a:srgbClr val="FF6600"/>
                </a:solidFill>
                <a:latin typeface="Calibri"/>
                <a:ea typeface="SimSun"/>
                <a:cs typeface="Arial"/>
              </a:rPr>
              <a:t>SM: VOICED </a:t>
            </a:r>
            <a:r>
              <a:rPr lang="en-GB" sz="3200" b="1" dirty="0" smtClean="0">
                <a:solidFill>
                  <a:schemeClr val="bg1"/>
                </a:solidFill>
                <a:latin typeface="Calibri"/>
                <a:ea typeface="SimSun"/>
                <a:cs typeface="Arial"/>
              </a:rPr>
              <a:t>Study</a:t>
            </a:r>
          </a:p>
          <a:p>
            <a:pPr>
              <a:lnSpc>
                <a:spcPct val="115000"/>
              </a:lnSpc>
              <a:spcAft>
                <a:spcPts val="1000"/>
              </a:spcAft>
            </a:pPr>
            <a:r>
              <a:rPr lang="en-GB" sz="3200" b="1" dirty="0" smtClean="0">
                <a:solidFill>
                  <a:srgbClr val="FF6600"/>
                </a:solidFill>
                <a:latin typeface="Calibri"/>
                <a:ea typeface="SimSun"/>
                <a:cs typeface="Arial"/>
              </a:rPr>
              <a:t>S</a:t>
            </a:r>
            <a:r>
              <a:rPr lang="en-GB" sz="3200" b="1" dirty="0" smtClean="0">
                <a:solidFill>
                  <a:schemeClr val="bg1"/>
                </a:solidFill>
                <a:latin typeface="Calibri"/>
                <a:ea typeface="SimSun"/>
                <a:cs typeface="Arial"/>
              </a:rPr>
              <a:t>elf-</a:t>
            </a:r>
            <a:r>
              <a:rPr lang="en-GB" sz="3200" b="1" dirty="0" smtClean="0">
                <a:solidFill>
                  <a:srgbClr val="FF6600"/>
                </a:solidFill>
                <a:latin typeface="Calibri"/>
                <a:ea typeface="SimSun"/>
                <a:cs typeface="Arial"/>
              </a:rPr>
              <a:t>M</a:t>
            </a:r>
            <a:r>
              <a:rPr lang="en-GB" sz="3200" b="1" dirty="0" smtClean="0">
                <a:solidFill>
                  <a:schemeClr val="bg1"/>
                </a:solidFill>
                <a:latin typeface="Calibri"/>
                <a:ea typeface="SimSun"/>
                <a:cs typeface="Arial"/>
              </a:rPr>
              <a:t>anagement: </a:t>
            </a:r>
            <a:r>
              <a:rPr lang="en-GB" sz="3200" b="1" dirty="0" smtClean="0">
                <a:solidFill>
                  <a:srgbClr val="FF6600"/>
                </a:solidFill>
                <a:latin typeface="Calibri"/>
                <a:ea typeface="SimSun"/>
                <a:cs typeface="Arial"/>
              </a:rPr>
              <a:t>V</a:t>
            </a:r>
            <a:r>
              <a:rPr lang="en-GB" sz="3200" b="1" dirty="0" smtClean="0">
                <a:solidFill>
                  <a:schemeClr val="bg1"/>
                </a:solidFill>
                <a:latin typeface="Calibri"/>
                <a:ea typeface="SimSun"/>
                <a:cs typeface="Arial"/>
              </a:rPr>
              <a:t>alued </a:t>
            </a:r>
            <a:r>
              <a:rPr lang="en-GB" sz="3200" b="1" dirty="0" smtClean="0">
                <a:solidFill>
                  <a:srgbClr val="FF6600"/>
                </a:solidFill>
                <a:latin typeface="Calibri"/>
                <a:ea typeface="SimSun"/>
                <a:cs typeface="Arial"/>
              </a:rPr>
              <a:t>O</a:t>
            </a:r>
            <a:r>
              <a:rPr lang="en-GB" sz="3200" b="1" dirty="0" smtClean="0">
                <a:solidFill>
                  <a:schemeClr val="bg1"/>
                </a:solidFill>
                <a:latin typeface="Calibri"/>
                <a:ea typeface="SimSun"/>
                <a:cs typeface="Arial"/>
              </a:rPr>
              <a:t>utcomes; </a:t>
            </a:r>
            <a:r>
              <a:rPr lang="en-GB" sz="3200" b="1" dirty="0" smtClean="0">
                <a:solidFill>
                  <a:srgbClr val="FF6600"/>
                </a:solidFill>
                <a:latin typeface="Calibri"/>
                <a:ea typeface="SimSun"/>
                <a:cs typeface="Arial"/>
              </a:rPr>
              <a:t>I</a:t>
            </a:r>
            <a:r>
              <a:rPr lang="en-GB" sz="3200" b="1" dirty="0" smtClean="0">
                <a:solidFill>
                  <a:schemeClr val="bg1"/>
                </a:solidFill>
                <a:latin typeface="Calibri"/>
                <a:ea typeface="SimSun"/>
                <a:cs typeface="Arial"/>
              </a:rPr>
              <a:t>nvestigating </a:t>
            </a:r>
            <a:r>
              <a:rPr lang="en-GB" sz="3200" b="1" dirty="0" err="1" smtClean="0">
                <a:solidFill>
                  <a:srgbClr val="FF6600"/>
                </a:solidFill>
                <a:latin typeface="Calibri"/>
                <a:ea typeface="SimSun"/>
                <a:cs typeface="Arial"/>
              </a:rPr>
              <a:t>C</a:t>
            </a:r>
            <a:r>
              <a:rPr lang="en-GB" sz="3200" b="1" dirty="0" err="1" smtClean="0">
                <a:solidFill>
                  <a:schemeClr val="bg1"/>
                </a:solidFill>
                <a:latin typeface="Calibri"/>
                <a:ea typeface="SimSun"/>
                <a:cs typeface="Arial"/>
              </a:rPr>
              <a:t>ons</a:t>
            </a:r>
            <a:r>
              <a:rPr lang="en-GB" sz="3200" b="1" dirty="0" err="1" smtClean="0">
                <a:solidFill>
                  <a:srgbClr val="FF6600"/>
                </a:solidFill>
                <a:latin typeface="Calibri"/>
                <a:ea typeface="SimSun"/>
                <a:cs typeface="Arial"/>
              </a:rPr>
              <a:t>E</a:t>
            </a:r>
            <a:r>
              <a:rPr lang="en-GB" sz="3200" b="1" dirty="0" err="1" smtClean="0">
                <a:solidFill>
                  <a:schemeClr val="bg1"/>
                </a:solidFill>
                <a:latin typeface="Calibri"/>
                <a:ea typeface="SimSun"/>
                <a:cs typeface="Arial"/>
              </a:rPr>
              <a:t>nsus</a:t>
            </a:r>
            <a:r>
              <a:rPr lang="en-GB" sz="3200" b="1" dirty="0" smtClean="0">
                <a:solidFill>
                  <a:schemeClr val="bg1"/>
                </a:solidFill>
                <a:latin typeface="Calibri"/>
                <a:ea typeface="SimSun"/>
                <a:cs typeface="Arial"/>
              </a:rPr>
              <a:t> and </a:t>
            </a:r>
            <a:r>
              <a:rPr lang="en-GB" sz="3200" b="1" dirty="0" smtClean="0">
                <a:solidFill>
                  <a:srgbClr val="FF6600"/>
                </a:solidFill>
                <a:latin typeface="Calibri"/>
                <a:ea typeface="SimSun"/>
                <a:cs typeface="Arial"/>
              </a:rPr>
              <a:t>D</a:t>
            </a:r>
            <a:r>
              <a:rPr lang="en-GB" sz="3200" b="1" dirty="0" smtClean="0">
                <a:solidFill>
                  <a:schemeClr val="bg1"/>
                </a:solidFill>
                <a:latin typeface="Calibri"/>
                <a:ea typeface="SimSun"/>
                <a:cs typeface="Arial"/>
              </a:rPr>
              <a:t>ifference</a:t>
            </a:r>
          </a:p>
          <a:p>
            <a:pPr>
              <a:lnSpc>
                <a:spcPct val="115000"/>
              </a:lnSpc>
              <a:spcAft>
                <a:spcPts val="1000"/>
              </a:spcAft>
            </a:pPr>
            <a:endParaRPr lang="en-GB" sz="3200" b="1" dirty="0" smtClean="0">
              <a:solidFill>
                <a:schemeClr val="bg1"/>
              </a:solidFill>
              <a:latin typeface="Calibri"/>
              <a:ea typeface="SimSun"/>
              <a:cs typeface="Arial"/>
            </a:endParaRPr>
          </a:p>
          <a:p>
            <a:pPr>
              <a:lnSpc>
                <a:spcPct val="115000"/>
              </a:lnSpc>
              <a:spcAft>
                <a:spcPts val="1000"/>
              </a:spcAft>
            </a:pPr>
            <a:r>
              <a:rPr lang="en-GB" sz="2000" b="1" dirty="0" smtClean="0">
                <a:solidFill>
                  <a:schemeClr val="bg1"/>
                </a:solidFill>
                <a:latin typeface="Calibri"/>
                <a:ea typeface="SimSun"/>
                <a:cs typeface="Arial"/>
              </a:rPr>
              <a:t>http</a:t>
            </a:r>
            <a:r>
              <a:rPr lang="en-GB" sz="2000" b="1" dirty="0">
                <a:solidFill>
                  <a:schemeClr val="bg1"/>
                </a:solidFill>
                <a:latin typeface="Calibri"/>
                <a:ea typeface="SimSun"/>
                <a:cs typeface="Arial"/>
              </a:rPr>
              <a:t>://www.southampton.ac.uk/smvoiced/index.page</a:t>
            </a:r>
            <a:endParaRPr lang="en-GB" sz="2000" b="1" dirty="0">
              <a:solidFill>
                <a:schemeClr val="bg1"/>
              </a:solidFill>
              <a:effectLst/>
              <a:latin typeface="Calibri"/>
              <a:ea typeface="SimSun"/>
              <a:cs typeface="Arial"/>
            </a:endParaRPr>
          </a:p>
        </p:txBody>
      </p:sp>
      <p:pic>
        <p:nvPicPr>
          <p:cNvPr id="5122" name="Picture 2" descr="http://www.maiscoach.nl/wp-content/uploads/Twitt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734" y="4148968"/>
            <a:ext cx="576064" cy="5760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7624" y="4246274"/>
            <a:ext cx="1631985" cy="400110"/>
          </a:xfrm>
          <a:prstGeom prst="rect">
            <a:avLst/>
          </a:prstGeom>
          <a:noFill/>
        </p:spPr>
        <p:txBody>
          <a:bodyPr wrap="none" rtlCol="0">
            <a:spAutoFit/>
          </a:bodyPr>
          <a:lstStyle/>
          <a:p>
            <a:r>
              <a:rPr lang="en-GB" sz="2000" b="1" dirty="0">
                <a:solidFill>
                  <a:schemeClr val="bg1"/>
                </a:solidFill>
                <a:latin typeface="Calibri"/>
                <a:ea typeface="SimSun"/>
                <a:cs typeface="Arial"/>
              </a:rPr>
              <a:t>@ </a:t>
            </a:r>
            <a:r>
              <a:rPr lang="en-GB" sz="2000" b="1" dirty="0" err="1">
                <a:solidFill>
                  <a:schemeClr val="bg1"/>
                </a:solidFill>
                <a:latin typeface="Calibri"/>
                <a:ea typeface="SimSun"/>
                <a:cs typeface="Arial"/>
              </a:rPr>
              <a:t>SMVOICED</a:t>
            </a:r>
            <a:endParaRPr lang="en-GB" sz="2000" b="1" dirty="0">
              <a:solidFill>
                <a:schemeClr val="bg1"/>
              </a:solidFill>
              <a:latin typeface="Calibri"/>
              <a:ea typeface="SimSun"/>
              <a:cs typeface="Arial"/>
            </a:endParaRPr>
          </a:p>
        </p:txBody>
      </p:sp>
    </p:spTree>
    <p:extLst>
      <p:ext uri="{BB962C8B-B14F-4D97-AF65-F5344CB8AC3E}">
        <p14:creationId xmlns:p14="http://schemas.microsoft.com/office/powerpoint/2010/main" val="3895288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23850" y="404813"/>
            <a:ext cx="8426450" cy="1341437"/>
          </a:xfrm>
        </p:spPr>
        <p:txBody>
          <a:bodyPr/>
          <a:lstStyle/>
          <a:p>
            <a:r>
              <a:rPr lang="en-GB" altLang="en-US" smtClean="0"/>
              <a:t>Effective Self-management</a:t>
            </a:r>
          </a:p>
        </p:txBody>
      </p:sp>
      <p:sp>
        <p:nvSpPr>
          <p:cNvPr id="9219" name="Rectangle 3"/>
          <p:cNvSpPr>
            <a:spLocks noGrp="1" noChangeArrowheads="1"/>
          </p:cNvSpPr>
          <p:nvPr>
            <p:ph type="body" idx="1"/>
          </p:nvPr>
        </p:nvSpPr>
        <p:spPr>
          <a:xfrm>
            <a:off x="0" y="0"/>
            <a:ext cx="9144000" cy="6858000"/>
          </a:xfrm>
          <a:solidFill>
            <a:srgbClr val="005D76"/>
          </a:solidFill>
        </p:spPr>
        <p:txBody>
          <a:bodyPr/>
          <a:lstStyle/>
          <a:p>
            <a:pPr>
              <a:buFont typeface="Wingdings" pitchFamily="2" charset="2"/>
              <a:buNone/>
            </a:pPr>
            <a:endParaRPr lang="en-GB" altLang="en-US" dirty="0" smtClean="0"/>
          </a:p>
        </p:txBody>
      </p:sp>
      <p:pic>
        <p:nvPicPr>
          <p:cNvPr id="9220" name="Picture 5" descr="age_well"/>
          <p:cNvPicPr>
            <a:picLocks noChangeAspect="1" noChangeArrowheads="1"/>
          </p:cNvPicPr>
          <p:nvPr/>
        </p:nvPicPr>
        <p:blipFill>
          <a:blip r:embed="rId2">
            <a:extLst>
              <a:ext uri="{28A0092B-C50C-407E-A947-70E740481C1C}">
                <a14:useLocalDpi xmlns:a14="http://schemas.microsoft.com/office/drawing/2010/main" val="0"/>
              </a:ext>
            </a:extLst>
          </a:blip>
          <a:srcRect l="22490" r="21538" b="8105"/>
          <a:stretch>
            <a:fillRect/>
          </a:stretch>
        </p:blipFill>
        <p:spPr bwMode="auto">
          <a:xfrm>
            <a:off x="755650" y="476250"/>
            <a:ext cx="227171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Mixed-Race-Fam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49275"/>
            <a:ext cx="2951163"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1" descr="Pulse Reading Online Course"/>
          <p:cNvPicPr>
            <a:picLocks noChangeAspect="1" noChangeArrowheads="1"/>
          </p:cNvPicPr>
          <p:nvPr/>
        </p:nvPicPr>
        <p:blipFill>
          <a:blip r:embed="rId4">
            <a:extLst>
              <a:ext uri="{28A0092B-C50C-407E-A947-70E740481C1C}">
                <a14:useLocalDpi xmlns:a14="http://schemas.microsoft.com/office/drawing/2010/main" val="0"/>
              </a:ext>
            </a:extLst>
          </a:blip>
          <a:srcRect l="5795" r="34872"/>
          <a:stretch>
            <a:fillRect/>
          </a:stretch>
        </p:blipFill>
        <p:spPr bwMode="auto">
          <a:xfrm>
            <a:off x="600075" y="3860800"/>
            <a:ext cx="24733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3" descr="Back Row - Dr Dinesh Sinha (Secondary Care Doctor) , Joanna Hesse (GP, Clinical Executive), Fredrick Psyk (Lay Advisor – Governance &amp; Audit), Tracy Cooper (Nurse Advisor), David Newton (Lay Advisor - PPI) Front Row - Loretta Outhwaite (Chief Finance Officer, CCG), Dr John Rivers (Chairman, CCG), Helen Shields (Chief Officer, CCG) ">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2142" t="-1344" r="7237" b="1344"/>
          <a:stretch>
            <a:fillRect/>
          </a:stretch>
        </p:blipFill>
        <p:spPr bwMode="auto">
          <a:xfrm>
            <a:off x="5940425" y="4011613"/>
            <a:ext cx="306705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Up Arrow 1"/>
          <p:cNvSpPr>
            <a:spLocks noChangeArrowheads="1"/>
          </p:cNvSpPr>
          <p:nvPr/>
        </p:nvSpPr>
        <p:spPr bwMode="auto">
          <a:xfrm rot="2516279">
            <a:off x="3348038" y="3565525"/>
            <a:ext cx="484187" cy="979488"/>
          </a:xfrm>
          <a:prstGeom prst="upArrow">
            <a:avLst>
              <a:gd name="adj1" fmla="val 50000"/>
              <a:gd name="adj2" fmla="val 50106"/>
            </a:avLst>
          </a:prstGeom>
          <a:solidFill>
            <a:schemeClr val="accent1"/>
          </a:solidFill>
          <a:ln w="1270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lstStyle>
            <a:lvl1pPr>
              <a:defRPr sz="2400">
                <a:solidFill>
                  <a:srgbClr val="000000"/>
                </a:solidFill>
                <a:latin typeface="Lucida Sans" pitchFamily="34" charset="0"/>
                <a:ea typeface="MS PGothic" pitchFamily="34" charset="-128"/>
              </a:defRPr>
            </a:lvl1pPr>
            <a:lvl2pPr marL="742950" indent="-285750">
              <a:defRPr sz="2400">
                <a:solidFill>
                  <a:srgbClr val="000000"/>
                </a:solidFill>
                <a:latin typeface="Lucida Sans" pitchFamily="34" charset="0"/>
                <a:ea typeface="MS PGothic" pitchFamily="34" charset="-128"/>
              </a:defRPr>
            </a:lvl2pPr>
            <a:lvl3pPr marL="1143000" indent="-228600">
              <a:defRPr sz="2400">
                <a:solidFill>
                  <a:srgbClr val="000000"/>
                </a:solidFill>
                <a:latin typeface="Lucida Sans" pitchFamily="34" charset="0"/>
                <a:ea typeface="MS PGothic" pitchFamily="34" charset="-128"/>
              </a:defRPr>
            </a:lvl3pPr>
            <a:lvl4pPr marL="1600200" indent="-228600">
              <a:defRPr sz="2400">
                <a:solidFill>
                  <a:srgbClr val="000000"/>
                </a:solidFill>
                <a:latin typeface="Lucida Sans" pitchFamily="34" charset="0"/>
                <a:ea typeface="MS PGothic" pitchFamily="34" charset="-128"/>
              </a:defRPr>
            </a:lvl4pPr>
            <a:lvl5pPr marL="2057400" indent="-228600">
              <a:defRPr sz="2400">
                <a:solidFill>
                  <a:srgbClr val="000000"/>
                </a:solidFill>
                <a:latin typeface="Lucida Sans" pitchFamily="34" charset="0"/>
                <a:ea typeface="MS PGothic"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9pPr>
          </a:lstStyle>
          <a:p>
            <a:endParaRPr lang="en-GB" altLang="en-US"/>
          </a:p>
        </p:txBody>
      </p:sp>
      <p:sp>
        <p:nvSpPr>
          <p:cNvPr id="9225" name="Up Arrow 12"/>
          <p:cNvSpPr>
            <a:spLocks noChangeArrowheads="1"/>
          </p:cNvSpPr>
          <p:nvPr/>
        </p:nvSpPr>
        <p:spPr bwMode="auto">
          <a:xfrm rot="-2667628">
            <a:off x="5192713" y="3602038"/>
            <a:ext cx="485775" cy="946150"/>
          </a:xfrm>
          <a:prstGeom prst="upArrow">
            <a:avLst>
              <a:gd name="adj1" fmla="val 50000"/>
              <a:gd name="adj2" fmla="val 49829"/>
            </a:avLst>
          </a:prstGeom>
          <a:solidFill>
            <a:schemeClr val="accent1"/>
          </a:solidFill>
          <a:ln w="1270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lstStyle>
            <a:lvl1pPr>
              <a:defRPr sz="2400">
                <a:solidFill>
                  <a:srgbClr val="000000"/>
                </a:solidFill>
                <a:latin typeface="Lucida Sans" pitchFamily="34" charset="0"/>
                <a:ea typeface="MS PGothic" pitchFamily="34" charset="-128"/>
              </a:defRPr>
            </a:lvl1pPr>
            <a:lvl2pPr marL="742950" indent="-285750">
              <a:defRPr sz="2400">
                <a:solidFill>
                  <a:srgbClr val="000000"/>
                </a:solidFill>
                <a:latin typeface="Lucida Sans" pitchFamily="34" charset="0"/>
                <a:ea typeface="MS PGothic" pitchFamily="34" charset="-128"/>
              </a:defRPr>
            </a:lvl2pPr>
            <a:lvl3pPr marL="1143000" indent="-228600">
              <a:defRPr sz="2400">
                <a:solidFill>
                  <a:srgbClr val="000000"/>
                </a:solidFill>
                <a:latin typeface="Lucida Sans" pitchFamily="34" charset="0"/>
                <a:ea typeface="MS PGothic" pitchFamily="34" charset="-128"/>
              </a:defRPr>
            </a:lvl3pPr>
            <a:lvl4pPr marL="1600200" indent="-228600">
              <a:defRPr sz="2400">
                <a:solidFill>
                  <a:srgbClr val="000000"/>
                </a:solidFill>
                <a:latin typeface="Lucida Sans" pitchFamily="34" charset="0"/>
                <a:ea typeface="MS PGothic" pitchFamily="34" charset="-128"/>
              </a:defRPr>
            </a:lvl4pPr>
            <a:lvl5pPr marL="2057400" indent="-228600">
              <a:defRPr sz="2400">
                <a:solidFill>
                  <a:srgbClr val="000000"/>
                </a:solidFill>
                <a:latin typeface="Lucida Sans" pitchFamily="34" charset="0"/>
                <a:ea typeface="MS PGothic"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9pPr>
          </a:lstStyle>
          <a:p>
            <a:endParaRPr lang="en-GB" altLang="en-US"/>
          </a:p>
        </p:txBody>
      </p:sp>
      <p:sp>
        <p:nvSpPr>
          <p:cNvPr id="9226" name="Up Arrow 13"/>
          <p:cNvSpPr>
            <a:spLocks noChangeArrowheads="1"/>
          </p:cNvSpPr>
          <p:nvPr/>
        </p:nvSpPr>
        <p:spPr bwMode="auto">
          <a:xfrm rot="-8338478">
            <a:off x="5111750" y="2168525"/>
            <a:ext cx="484188" cy="947738"/>
          </a:xfrm>
          <a:prstGeom prst="upArrow">
            <a:avLst>
              <a:gd name="adj1" fmla="val 50000"/>
              <a:gd name="adj2" fmla="val 50076"/>
            </a:avLst>
          </a:prstGeom>
          <a:solidFill>
            <a:schemeClr val="accent1"/>
          </a:solidFill>
          <a:ln w="1270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lstStyle>
            <a:lvl1pPr>
              <a:defRPr sz="2400">
                <a:solidFill>
                  <a:srgbClr val="000000"/>
                </a:solidFill>
                <a:latin typeface="Lucida Sans" pitchFamily="34" charset="0"/>
                <a:ea typeface="MS PGothic" pitchFamily="34" charset="-128"/>
              </a:defRPr>
            </a:lvl1pPr>
            <a:lvl2pPr marL="742950" indent="-285750">
              <a:defRPr sz="2400">
                <a:solidFill>
                  <a:srgbClr val="000000"/>
                </a:solidFill>
                <a:latin typeface="Lucida Sans" pitchFamily="34" charset="0"/>
                <a:ea typeface="MS PGothic" pitchFamily="34" charset="-128"/>
              </a:defRPr>
            </a:lvl2pPr>
            <a:lvl3pPr marL="1143000" indent="-228600">
              <a:defRPr sz="2400">
                <a:solidFill>
                  <a:srgbClr val="000000"/>
                </a:solidFill>
                <a:latin typeface="Lucida Sans" pitchFamily="34" charset="0"/>
                <a:ea typeface="MS PGothic" pitchFamily="34" charset="-128"/>
              </a:defRPr>
            </a:lvl3pPr>
            <a:lvl4pPr marL="1600200" indent="-228600">
              <a:defRPr sz="2400">
                <a:solidFill>
                  <a:srgbClr val="000000"/>
                </a:solidFill>
                <a:latin typeface="Lucida Sans" pitchFamily="34" charset="0"/>
                <a:ea typeface="MS PGothic" pitchFamily="34" charset="-128"/>
              </a:defRPr>
            </a:lvl4pPr>
            <a:lvl5pPr marL="2057400" indent="-228600">
              <a:defRPr sz="2400">
                <a:solidFill>
                  <a:srgbClr val="000000"/>
                </a:solidFill>
                <a:latin typeface="Lucida Sans" pitchFamily="34" charset="0"/>
                <a:ea typeface="MS PGothic"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9pPr>
          </a:lstStyle>
          <a:p>
            <a:endParaRPr lang="en-GB" altLang="en-US"/>
          </a:p>
        </p:txBody>
      </p:sp>
      <p:sp>
        <p:nvSpPr>
          <p:cNvPr id="9227" name="Up Arrow 14"/>
          <p:cNvSpPr>
            <a:spLocks noChangeArrowheads="1"/>
          </p:cNvSpPr>
          <p:nvPr/>
        </p:nvSpPr>
        <p:spPr bwMode="auto">
          <a:xfrm rot="8100397">
            <a:off x="3319463" y="2159000"/>
            <a:ext cx="484187" cy="946150"/>
          </a:xfrm>
          <a:prstGeom prst="upArrow">
            <a:avLst>
              <a:gd name="adj1" fmla="val 50000"/>
              <a:gd name="adj2" fmla="val 49992"/>
            </a:avLst>
          </a:prstGeom>
          <a:solidFill>
            <a:schemeClr val="accent1"/>
          </a:solidFill>
          <a:ln w="1270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lstStyle>
            <a:lvl1pPr>
              <a:defRPr sz="2400">
                <a:solidFill>
                  <a:srgbClr val="000000"/>
                </a:solidFill>
                <a:latin typeface="Lucida Sans" pitchFamily="34" charset="0"/>
                <a:ea typeface="MS PGothic" pitchFamily="34" charset="-128"/>
              </a:defRPr>
            </a:lvl1pPr>
            <a:lvl2pPr marL="742950" indent="-285750">
              <a:defRPr sz="2400">
                <a:solidFill>
                  <a:srgbClr val="000000"/>
                </a:solidFill>
                <a:latin typeface="Lucida Sans" pitchFamily="34" charset="0"/>
                <a:ea typeface="MS PGothic" pitchFamily="34" charset="-128"/>
              </a:defRPr>
            </a:lvl2pPr>
            <a:lvl3pPr marL="1143000" indent="-228600">
              <a:defRPr sz="2400">
                <a:solidFill>
                  <a:srgbClr val="000000"/>
                </a:solidFill>
                <a:latin typeface="Lucida Sans" pitchFamily="34" charset="0"/>
                <a:ea typeface="MS PGothic" pitchFamily="34" charset="-128"/>
              </a:defRPr>
            </a:lvl3pPr>
            <a:lvl4pPr marL="1600200" indent="-228600">
              <a:defRPr sz="2400">
                <a:solidFill>
                  <a:srgbClr val="000000"/>
                </a:solidFill>
                <a:latin typeface="Lucida Sans" pitchFamily="34" charset="0"/>
                <a:ea typeface="MS PGothic" pitchFamily="34" charset="-128"/>
              </a:defRPr>
            </a:lvl4pPr>
            <a:lvl5pPr marL="2057400" indent="-228600">
              <a:defRPr sz="2400">
                <a:solidFill>
                  <a:srgbClr val="000000"/>
                </a:solidFill>
                <a:latin typeface="Lucida Sans" pitchFamily="34" charset="0"/>
                <a:ea typeface="MS PGothic"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MS PGothic" pitchFamily="34" charset="-128"/>
              </a:defRPr>
            </a:lvl9pPr>
          </a:lstStyle>
          <a:p>
            <a:endParaRPr lang="en-GB" altLang="en-US"/>
          </a:p>
        </p:txBody>
      </p:sp>
      <p:pic>
        <p:nvPicPr>
          <p:cNvPr id="4108" name="Picture 12" descr="C:\Users\shd\AppData\Local\Microsoft\Windows\Temporary Internet Files\Content.IE5\U9W764MY\MC900441428[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2413" y="2924175"/>
            <a:ext cx="9350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oton.ac.uk\ude\PersonalFiles\Users\jss1g09\mydocuments\SM VOICED\Logo White.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77803" y="4797152"/>
            <a:ext cx="2304256" cy="1624882"/>
          </a:xfrm>
          <a:prstGeom prst="rect">
            <a:avLst/>
          </a:prstGeom>
          <a:noFill/>
          <a:ln>
            <a:noFill/>
          </a:ln>
        </p:spPr>
      </p:pic>
    </p:spTree>
    <p:extLst>
      <p:ext uri="{BB962C8B-B14F-4D97-AF65-F5344CB8AC3E}">
        <p14:creationId xmlns:p14="http://schemas.microsoft.com/office/powerpoint/2010/main" val="176609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HealthSciences_template (2)">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oSnew3">
  <a:themeElements>
    <a:clrScheme name="1_UoSnew3 2">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fontScheme name="1_UoSnew3">
      <a:majorFont>
        <a:latin typeface="Lucida Sans"/>
        <a:ea typeface="ＭＳ Ｐゴシック"/>
        <a:cs typeface=""/>
      </a:majorFont>
      <a:minorFont>
        <a:latin typeface="Lucida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Lucida Sans"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Lucida Sans" pitchFamily="34" charset="0"/>
            <a:ea typeface="ＭＳ Ｐゴシック" pitchFamily="34" charset="-128"/>
            <a:cs typeface="Arial" charset="0"/>
          </a:defRPr>
        </a:defPPr>
      </a:lstStyle>
    </a:lnDef>
  </a:objectDefaults>
  <a:extraClrSchemeLst>
    <a:extraClrScheme>
      <a:clrScheme name="1_UoSnew3 1">
        <a:dk1>
          <a:srgbClr val="A4AEB5"/>
        </a:dk1>
        <a:lt1>
          <a:srgbClr val="FFFFFF"/>
        </a:lt1>
        <a:dk2>
          <a:srgbClr val="005C84"/>
        </a:dk2>
        <a:lt2>
          <a:srgbClr val="CCE5E9"/>
        </a:lt2>
        <a:accent1>
          <a:srgbClr val="FCEECC"/>
        </a:accent1>
        <a:accent2>
          <a:srgbClr val="F8DAD0"/>
        </a:accent2>
        <a:accent3>
          <a:srgbClr val="AAB5C2"/>
        </a:accent3>
        <a:accent4>
          <a:srgbClr val="DADADA"/>
        </a:accent4>
        <a:accent5>
          <a:srgbClr val="FDF5E2"/>
        </a:accent5>
        <a:accent6>
          <a:srgbClr val="E1C5BC"/>
        </a:accent6>
        <a:hlink>
          <a:srgbClr val="CCE5E9"/>
        </a:hlink>
        <a:folHlink>
          <a:srgbClr val="E1D9DF"/>
        </a:folHlink>
      </a:clrScheme>
      <a:clrMap bg1="dk2" tx1="lt1" bg2="dk1" tx2="lt2" accent1="accent1" accent2="accent2" accent3="accent3" accent4="accent4" accent5="accent5" accent6="accent6" hlink="hlink" folHlink="folHlink"/>
    </a:extraClrScheme>
    <a:extraClrScheme>
      <a:clrScheme name="1_UoSnew3 2">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4302</TotalTime>
  <Words>1221</Words>
  <Application>Microsoft Office PowerPoint</Application>
  <PresentationFormat>On-screen Show (4:3)</PresentationFormat>
  <Paragraphs>162</Paragraphs>
  <Slides>28</Slides>
  <Notes>9</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Origin</vt:lpstr>
      <vt:lpstr>HealthSciences_template (2)</vt:lpstr>
      <vt:lpstr>1_UoSnew3</vt:lpstr>
      <vt:lpstr>PowerPoint Presentation</vt:lpstr>
      <vt:lpstr> </vt:lpstr>
      <vt:lpstr>PowerPoint Presentation</vt:lpstr>
      <vt:lpstr>Self-Management What is it?</vt:lpstr>
      <vt:lpstr>PowerPoint Presentation</vt:lpstr>
      <vt:lpstr>PowerPoint Presentation</vt:lpstr>
      <vt:lpstr>PowerPoint Presentation</vt:lpstr>
      <vt:lpstr>PowerPoint Presentation</vt:lpstr>
      <vt:lpstr>Effective Self-management</vt:lpstr>
      <vt:lpstr>Aims</vt:lpstr>
      <vt:lpstr>PowerPoint Presentation</vt:lpstr>
      <vt:lpstr>Methods</vt:lpstr>
      <vt:lpstr>Methods</vt:lpstr>
      <vt:lpstr>Sample (n= 166)</vt:lpstr>
      <vt:lpstr>Findings</vt:lpstr>
      <vt:lpstr>Commissioners</vt:lpstr>
      <vt:lpstr>Commissioners</vt:lpstr>
      <vt:lpstr>HCP</vt:lpstr>
      <vt:lpstr>Targets can hinder person centred outcomes</vt:lpstr>
      <vt:lpstr>Patient choice  and control</vt:lpstr>
      <vt:lpstr>Patients and families  </vt:lpstr>
      <vt:lpstr>PowerPoint Presentation</vt:lpstr>
      <vt:lpstr>Nick’s self- management wish-list….</vt:lpstr>
      <vt:lpstr>Summary</vt:lpstr>
      <vt:lpstr>PowerPoint Presentation</vt:lpstr>
      <vt:lpstr>PowerPoint Presentation</vt:lpstr>
      <vt:lpstr>PowerPoint Presentation</vt:lpstr>
      <vt:lpstr>Self-Management VOICED Study</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Ellis J.S.</dc:creator>
  <cp:lastModifiedBy>Ellis J.S.</cp:lastModifiedBy>
  <cp:revision>344</cp:revision>
  <cp:lastPrinted>2015-05-11T15:55:18Z</cp:lastPrinted>
  <dcterms:created xsi:type="dcterms:W3CDTF">2014-03-04T11:58:33Z</dcterms:created>
  <dcterms:modified xsi:type="dcterms:W3CDTF">2015-09-29T12:50:11Z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2079976957</vt:i4>
  </property>
  <property fmtid="{D5CDD505-2E9C-101B-9397-08002B2CF9AE}" pid="3" name="_NewReviewCycle">
    <vt:lpwstr/>
  </property>
  <property fmtid="{D5CDD505-2E9C-101B-9397-08002B2CF9AE}" pid="4" name="_EmailSubject">
    <vt:lpwstr>Commissioner analysis</vt:lpwstr>
  </property>
  <property fmtid="{D5CDD505-2E9C-101B-9397-08002B2CF9AE}" pid="5" name="_AuthorEmail">
    <vt:lpwstr>E.J.Boger@soton.ac.uk</vt:lpwstr>
  </property>
  <property fmtid="{D5CDD505-2E9C-101B-9397-08002B2CF9AE}" pid="6" name="_AuthorEmailDisplayName">
    <vt:lpwstr>Boger E.J.</vt:lpwstr>
  </property>
</Properties>
</file>